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68" r:id="rId3"/>
    <p:sldId id="269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325" r:id="rId18"/>
    <p:sldId id="326" r:id="rId19"/>
    <p:sldId id="327" r:id="rId20"/>
    <p:sldId id="328" r:id="rId21"/>
    <p:sldId id="330" r:id="rId22"/>
    <p:sldId id="338" r:id="rId23"/>
    <p:sldId id="332" r:id="rId24"/>
    <p:sldId id="339" r:id="rId25"/>
    <p:sldId id="340" r:id="rId26"/>
    <p:sldId id="341" r:id="rId27"/>
    <p:sldId id="342" r:id="rId28"/>
    <p:sldId id="331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323" r:id="rId40"/>
    <p:sldId id="324" r:id="rId41"/>
  </p:sldIdLst>
  <p:sldSz cx="9144000" cy="5143500" type="screen16x9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5930" lvl="1" indent="127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3130" lvl="2" indent="127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0330" lvl="3" indent="127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7530" lvl="4" indent="127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127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127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127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127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E81E2E"/>
    <a:srgbClr val="6F6F6F"/>
    <a:srgbClr val="5A5A5A"/>
    <a:srgbClr val="E00000"/>
    <a:srgbClr val="404040"/>
    <a:srgbClr val="DDDDDD"/>
    <a:srgbClr val="5858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2"/>
    <p:restoredTop sz="88483"/>
  </p:normalViewPr>
  <p:slideViewPr>
    <p:cSldViewPr showGuides="1">
      <p:cViewPr varScale="1">
        <p:scale>
          <a:sx n="101" d="100"/>
          <a:sy n="101" d="100"/>
        </p:scale>
        <p:origin x="970" y="62"/>
      </p:cViewPr>
      <p:guideLst>
        <p:guide orient="horz" pos="1594"/>
        <p:guide pos="2880"/>
      </p:guideLst>
    </p:cSldViewPr>
  </p:slideViewPr>
  <p:outlineViewPr>
    <p:cViewPr>
      <p:scale>
        <a:sx n="33" d="100"/>
        <a:sy n="33" d="100"/>
      </p:scale>
      <p:origin x="0" y="1188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4" Type="http://schemas.openxmlformats.org/officeDocument/2006/relationships/tableStyles" Target="tableStyles.xml"/><Relationship Id="rId43" Type="http://schemas.openxmlformats.org/officeDocument/2006/relationships/viewProps" Target="viewProps.xml"/><Relationship Id="rId42" Type="http://schemas.openxmlformats.org/officeDocument/2006/relationships/presProps" Target="presProps.xml"/><Relationship Id="rId41" Type="http://schemas.openxmlformats.org/officeDocument/2006/relationships/slide" Target="slides/slide38.xml"/><Relationship Id="rId40" Type="http://schemas.openxmlformats.org/officeDocument/2006/relationships/slide" Target="slides/slide37.xml"/><Relationship Id="rId4" Type="http://schemas.openxmlformats.org/officeDocument/2006/relationships/notesMaster" Target="notesMasters/notesMaster1.xml"/><Relationship Id="rId39" Type="http://schemas.openxmlformats.org/officeDocument/2006/relationships/slide" Target="slides/slide36.xml"/><Relationship Id="rId38" Type="http://schemas.openxmlformats.org/officeDocument/2006/relationships/slide" Target="slides/slide35.xml"/><Relationship Id="rId37" Type="http://schemas.openxmlformats.org/officeDocument/2006/relationships/slide" Target="slides/slide34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35573C8-EB6D-44CE-B44C-48DC40A2D72F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313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313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5930" marR="0" lvl="1" indent="0" algn="l" defTabSz="91313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3130" marR="0" lvl="2" indent="0" algn="l" defTabSz="91313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0330" marR="0" lvl="3" indent="0" algn="l" defTabSz="91313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7530" marR="0" lvl="4" indent="0" algn="l" defTabSz="91313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/>
          <a:p>
            <a:pPr lvl="0" algn="r" eaLnBrk="1" hangingPunct="1">
              <a:buNone/>
            </a:pPr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1313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930" algn="l" defTabSz="91313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130" algn="l" defTabSz="91313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330" algn="l" defTabSz="91313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530" algn="l" defTabSz="91313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8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59395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/>
            <a:endParaRPr lang="zh-CN" altLang="en-US" dirty="0"/>
          </a:p>
        </p:txBody>
      </p:sp>
      <p:sp>
        <p:nvSpPr>
          <p:cNvPr id="59396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defRPr/>
            </a:pPr>
            <a:r>
              <a:rPr lang="en-US" altLang="zh-CN" dirty="0"/>
              <a:t>1.</a:t>
            </a:r>
            <a:r>
              <a:rPr lang="zh-CN" altLang="en-US" dirty="0"/>
              <a:t>后面会详细介绍票据的录入方式</a:t>
            </a:r>
            <a:endParaRPr lang="zh-CN" alt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defRPr/>
            </a:pPr>
            <a:endParaRPr lang="zh-CN" alt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defRPr/>
            </a:pPr>
            <a:endParaRPr lang="zh-CN" alt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defRPr/>
            </a:pPr>
            <a:endParaRPr lang="zh-CN" alt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defRPr/>
            </a:pPr>
            <a:endParaRPr lang="zh-CN" alt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defRPr/>
            </a:pPr>
            <a:endParaRPr lang="zh-CN" alt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defRPr/>
            </a:pPr>
            <a:endParaRPr lang="zh-CN" alt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defRPr/>
            </a:pPr>
            <a:endParaRPr lang="zh-CN" alt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defRPr/>
            </a:pPr>
            <a:endParaRPr lang="zh-CN" alt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defRPr/>
            </a:pPr>
            <a:endParaRPr lang="zh-CN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60419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/>
            <a:endParaRPr lang="zh-CN" altLang="en-US" dirty="0"/>
          </a:p>
        </p:txBody>
      </p:sp>
      <p:sp>
        <p:nvSpPr>
          <p:cNvPr id="60420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defRPr/>
            </a:pPr>
            <a:endParaRPr lang="zh-CN" alt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defRPr/>
            </a:pPr>
            <a:endParaRPr lang="zh-CN" alt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defRPr/>
            </a:pPr>
            <a:endParaRPr lang="zh-CN" alt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defRPr/>
            </a:pPr>
            <a:endParaRPr lang="zh-CN" alt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defRPr/>
            </a:pPr>
            <a:endParaRPr lang="zh-CN" alt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defRPr/>
            </a:pPr>
            <a:endParaRPr lang="zh-CN" alt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defRPr/>
            </a:pPr>
            <a:endParaRPr lang="zh-CN" alt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defRPr/>
            </a:pPr>
            <a:endParaRPr lang="zh-CN" alt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defRPr/>
            </a:pPr>
            <a:endParaRPr lang="zh-CN" alt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defRPr/>
            </a:pPr>
            <a:endParaRPr lang="zh-CN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1.</a:t>
            </a:r>
            <a:r>
              <a:rPr lang="zh-CN" altLang="en-US" dirty="0"/>
              <a:t>打开浏览器输入访问地址： </a:t>
            </a:r>
            <a:r>
              <a:rPr lang="en-US" altLang="zh-CN" dirty="0"/>
              <a:t>http://222.209.200.170:8188/login?rev=1600508922125       </a:t>
            </a:r>
            <a:r>
              <a:rPr lang="zh-CN" altLang="en-US" dirty="0"/>
              <a:t>进入网上报销业务登录界面</a:t>
            </a:r>
            <a:endParaRPr lang="en-US" altLang="zh-CN" dirty="0"/>
          </a:p>
          <a:p>
            <a:r>
              <a:rPr lang="en-US" altLang="zh-CN" dirty="0"/>
              <a:t>2.</a:t>
            </a:r>
            <a:r>
              <a:rPr lang="zh-CN" altLang="en-US" dirty="0"/>
              <a:t>在登录界面输入账号、密码和验证码后点击登录。</a:t>
            </a:r>
            <a:endParaRPr lang="en-US" altLang="zh-CN" dirty="0"/>
          </a:p>
          <a:p>
            <a:r>
              <a:rPr lang="en-US" altLang="zh-CN" dirty="0"/>
              <a:t>3.</a:t>
            </a:r>
            <a:r>
              <a:rPr lang="zh-CN" altLang="en-US" dirty="0"/>
              <a:t>账号：统一下发；密码：统一下发</a:t>
            </a:r>
            <a:endParaRPr lang="zh-CN" alt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defRPr/>
            </a:pPr>
            <a:endParaRPr lang="zh-CN" alt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defRPr/>
            </a:pPr>
            <a:endParaRPr lang="zh-CN" altLang="en-US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defRPr/>
            </a:pPr>
            <a:endParaRPr lang="zh-CN" altLang="en-US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defRPr/>
            </a:pPr>
            <a:endParaRPr lang="zh-CN" altLang="en-US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defRPr/>
            </a:pPr>
            <a:endParaRPr lang="zh-CN" altLang="en-US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defRPr/>
            </a:pPr>
            <a:endParaRPr lang="zh-CN" altLang="en-US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defRPr/>
            </a:pPr>
            <a:endParaRPr lang="zh-CN" altLang="en-US" dirty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defRPr/>
            </a:pPr>
            <a:endParaRPr lang="zh-CN" altLang="en-US" dirty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defRPr/>
            </a:pPr>
            <a:endParaRPr lang="zh-CN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1.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第一次登录系统，会有弹窗提示</a:t>
            </a:r>
            <a:r>
              <a:rPr lang="zh-CN" altLang="en-US" sz="1200" dirty="0">
                <a:latin typeface="+mn-ea"/>
                <a:ea typeface="+mn-ea"/>
              </a:rPr>
              <a:t>请点击提示框中的</a:t>
            </a:r>
            <a:r>
              <a:rPr lang="en-US" altLang="zh-CN" sz="1200" dirty="0">
                <a:latin typeface="+mn-ea"/>
                <a:ea typeface="+mn-ea"/>
              </a:rPr>
              <a:t>【</a:t>
            </a:r>
            <a:r>
              <a:rPr lang="zh-CN" altLang="en-US" sz="1200" dirty="0">
                <a:latin typeface="+mn-ea"/>
                <a:ea typeface="+mn-ea"/>
              </a:rPr>
              <a:t>个人往上报销</a:t>
            </a:r>
            <a:r>
              <a:rPr lang="en-US" altLang="zh-CN" sz="1200" dirty="0">
                <a:latin typeface="+mn-ea"/>
                <a:ea typeface="+mn-ea"/>
              </a:rPr>
              <a:t>】</a:t>
            </a:r>
            <a:r>
              <a:rPr lang="zh-CN" altLang="en-US" sz="1200" dirty="0">
                <a:latin typeface="+mn-ea"/>
                <a:ea typeface="+mn-ea"/>
              </a:rPr>
              <a:t>。</a:t>
            </a:r>
            <a:endParaRPr lang="zh-CN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1.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系统管理：主要用于设置整体界面样式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2.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基础数据：主要是查看自己录入的电子票据信息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3.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网上报销：主要的业务填报都在这里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4.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其他薪资：劳务费不同于其他业务报销，劳务费的报销单据在这里查询</a:t>
            </a:r>
            <a:endParaRPr lang="zh-CN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1.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系统管理：主要用于设置整体界面样式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2.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基础数据：主要是查看自己录入的电子票据信息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3.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网上报销：主要的业务填报都在这里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4.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其他薪资：劳务费不同于其他业务报销，劳务费的报销单据在这里查询</a:t>
            </a:r>
            <a:endParaRPr lang="zh-CN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defRPr/>
            </a:pPr>
            <a:endParaRPr lang="zh-CN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defRPr/>
            </a:pPr>
            <a:endParaRPr lang="zh-CN" alt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defRPr/>
            </a:pPr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F:\公司项目\2014项目\用友\股份\产业互联网PPT\存图\3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5" name="图片 2" descr="政务业务品牌线版2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561263" y="214313"/>
            <a:ext cx="1368425" cy="2857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:\公司项目\2014项目\用友\股份\产业互联网PPT\存图\25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292475"/>
            <a:ext cx="9144000" cy="18510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099" name="图片 2" descr="政务业务品牌线版2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561263" y="214313"/>
            <a:ext cx="1368425" cy="2857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:\公司项目\2014项目\用友\股份\产业互联网PPT\存图\25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292475"/>
            <a:ext cx="9144000" cy="18510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3" name="图片 2" descr="政务业务品牌线版2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561263" y="214313"/>
            <a:ext cx="1368425" cy="2857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228600" y="179388"/>
            <a:ext cx="8229600" cy="418058"/>
          </a:xfrm>
          <a:prstGeom prst="rect">
            <a:avLst/>
          </a:prstGeom>
        </p:spPr>
        <p:txBody>
          <a:bodyPr lIns="91436" tIns="45718" rIns="91436" bIns="45718"/>
          <a:lstStyle>
            <a:lvl1pPr algn="l">
              <a:defRPr sz="2000">
                <a:solidFill>
                  <a:srgbClr val="E60012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F:\公司项目\2014项目\用友\股份\产业互联网PPT\存图\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47" name="Picture 2" descr="F:\公司项目\2014项目\用友\股份\产业互联网PPT\存图\2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36825" y="1552575"/>
            <a:ext cx="4092575" cy="6381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1630" indent="-34163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680" indent="-28448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730" indent="-22733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930" indent="-22733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130" indent="-22733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0.xml"/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16.png"/><Relationship Id="rId1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1.xml"/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17.png"/><Relationship Id="rId1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2.xml"/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18.png"/><Relationship Id="rId1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3.xml"/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19.png"/><Relationship Id="rId1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2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2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2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2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0.xml"/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26.png"/><Relationship Id="rId1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27.png"/></Relationships>
</file>

<file path=ppt/slides/_rels/slide2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2.xml"/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28.png"/><Relationship Id="rId1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3.xml"/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29.png"/><Relationship Id="rId1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4.xml"/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30.png"/><Relationship Id="rId1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3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3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3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34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35.png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3.xml"/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3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0.xml"/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36.png"/><Relationship Id="rId1" Type="http://schemas.openxmlformats.org/officeDocument/2006/relationships/image" Target="../media/image7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37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38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39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40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41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42.png"/></Relationships>
</file>

<file path=ppt/slides/_rels/slide3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7.xml"/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43.png"/><Relationship Id="rId1" Type="http://schemas.openxmlformats.org/officeDocument/2006/relationships/image" Target="../media/image7.png"/></Relationships>
</file>

<file path=ppt/slides/_rels/slide3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8.xml"/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44.png"/><Relationship Id="rId1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10.png"/><Relationship Id="rId1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11.png"/><Relationship Id="rId1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.xml"/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12.png"/><Relationship Id="rId1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7.xml"/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13.png"/><Relationship Id="rId1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8.xml"/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14.png"/><Relationship Id="rId1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9.xml"/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15.png"/><Relationship Id="rId1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 txBox="1"/>
          <p:nvPr/>
        </p:nvSpPr>
        <p:spPr>
          <a:xfrm>
            <a:off x="3203575" y="1492250"/>
            <a:ext cx="4608830" cy="1229360"/>
          </a:xfrm>
          <a:prstGeom prst="rect">
            <a:avLst/>
          </a:prstGeom>
        </p:spPr>
        <p:txBody>
          <a:bodyPr lIns="91436" tIns="45718" rIns="91436" bIns="45718"/>
          <a:lstStyle>
            <a:lvl1pPr algn="r">
              <a:defRPr sz="2800">
                <a:solidFill>
                  <a:srgbClr val="E60012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dirty="0"/>
              <a:t>网上报销系统</a:t>
            </a:r>
            <a:r>
              <a:rPr kumimoji="0" lang="zh-CN" altLang="en-US" sz="2800" i="0" u="none" strike="noStrike" kern="1200" cap="none" spc="0" normalizeH="0" baseline="0" noProof="0" dirty="0">
                <a:ln>
                  <a:noFill/>
                </a:ln>
                <a:solidFill>
                  <a:srgbClr val="E6001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培训</a:t>
            </a:r>
            <a:endParaRPr kumimoji="0" lang="zh-CN" altLang="en-US" sz="2800" i="0" u="none" strike="noStrike" kern="1200" cap="none" spc="0" normalizeH="0" baseline="0" noProof="0" dirty="0">
              <a:ln>
                <a:noFill/>
              </a:ln>
              <a:solidFill>
                <a:srgbClr val="E6001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i="0" u="none" strike="noStrike" kern="1200" cap="none" spc="0" normalizeH="0" baseline="0" noProof="0" dirty="0">
                <a:ln>
                  <a:noFill/>
                </a:ln>
                <a:solidFill>
                  <a:srgbClr val="E6001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差旅费报销单填报</a:t>
            </a:r>
            <a:endParaRPr kumimoji="0" lang="zh-CN" altLang="en-US" sz="2800" i="0" u="none" strike="noStrike" kern="1200" cap="none" spc="0" normalizeH="0" baseline="0" noProof="0" dirty="0">
              <a:ln>
                <a:noFill/>
              </a:ln>
              <a:solidFill>
                <a:srgbClr val="E6001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8" name="标题 1"/>
          <p:cNvSpPr txBox="1"/>
          <p:nvPr/>
        </p:nvSpPr>
        <p:spPr>
          <a:xfrm>
            <a:off x="5564188" y="3355975"/>
            <a:ext cx="2536825" cy="962025"/>
          </a:xfrm>
          <a:prstGeom prst="rect">
            <a:avLst/>
          </a:prstGeom>
        </p:spPr>
        <p:txBody>
          <a:bodyPr lIns="91436" tIns="45718" rIns="91436" bIns="45718"/>
          <a:lstStyle>
            <a:lvl1pPr algn="r">
              <a:defRPr sz="2800">
                <a:solidFill>
                  <a:srgbClr val="E60012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  <a:p>
            <a:r>
              <a:rPr lang="zh-CN" altLang="en-US" sz="1400" dirty="0"/>
              <a:t>四川朗遵科技有限公司</a:t>
            </a:r>
            <a:endParaRPr lang="en-US" altLang="zh-CN" sz="1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lIns="91436" tIns="45718" rIns="91436" bIns="45718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noProof="0" dirty="0">
                <a:ln>
                  <a:noFill/>
                </a:ln>
                <a:effectLst/>
                <a:uLnTx/>
                <a:uFillTx/>
                <a:sym typeface="+mn-ea"/>
              </a:rPr>
              <a:t>差旅单报销单填报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E6001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15376" y="587823"/>
            <a:ext cx="2414426" cy="3888333"/>
          </a:xfrm>
          <a:prstGeom prst="rect">
            <a:avLst/>
          </a:prstGeom>
        </p:spPr>
        <p:txBody>
          <a:bodyPr lIns="91436" tIns="45718" rIns="91436" bIns="45718"/>
          <a:lstStyle/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Blip>
                <a:blip r:embed="rId1"/>
              </a:buBlip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明细起止地按要求填写到区县一级，打字输入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None/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后面的到达地点和明细到达地点与起始地点填报方式相同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zh-CN" altLang="en-US" sz="2800" kern="1200" cap="none" spc="0" normalizeH="0" baseline="0" noProof="0" dirty="0"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zh-CN" altLang="en-US" sz="3200" kern="1200" cap="none" spc="0" normalizeH="0" baseline="0" noProof="0" dirty="0">
              <a:latin typeface="+mn-lt"/>
              <a:ea typeface="+mn-ea"/>
              <a:cs typeface="+mn-cs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8560" y="588010"/>
            <a:ext cx="4739640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lIns="91436" tIns="45718" rIns="91436" bIns="45718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noProof="0" dirty="0">
                <a:ln>
                  <a:noFill/>
                </a:ln>
                <a:effectLst/>
                <a:uLnTx/>
                <a:uFillTx/>
                <a:sym typeface="+mn-ea"/>
              </a:rPr>
              <a:t>差旅单报销单填报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E6001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15376" y="587823"/>
            <a:ext cx="2414426" cy="3888333"/>
          </a:xfrm>
          <a:prstGeom prst="rect">
            <a:avLst/>
          </a:prstGeom>
        </p:spPr>
        <p:txBody>
          <a:bodyPr lIns="91436" tIns="45718" rIns="91436" bIns="45718"/>
          <a:lstStyle/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Blip>
                <a:blip r:embed="rId1"/>
              </a:buBlip>
              <a:defRPr/>
            </a:pPr>
            <a:r>
              <a:rPr kumimoji="0" lang="zh-CN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</a:rPr>
              <a:t>是否省外出差</a:t>
            </a:r>
            <a:endParaRPr kumimoji="0" lang="zh-CN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Blip>
                <a:blip r:embed="rId1"/>
              </a:buBlip>
              <a:defRPr/>
            </a:pPr>
            <a:endParaRPr kumimoji="0" lang="zh-CN" altLang="zh-CN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Blip>
                <a:blip r:embed="rId1"/>
              </a:buBlip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按照步骤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123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如实填写即可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None/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zh-CN" altLang="en-US" sz="2800" kern="1200" cap="none" spc="0" normalizeH="0" baseline="0" noProof="0" dirty="0"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zh-CN" altLang="en-US" sz="3200" kern="1200" cap="none" spc="0" normalizeH="0" baseline="0" noProof="0" dirty="0">
              <a:latin typeface="+mn-lt"/>
              <a:ea typeface="+mn-ea"/>
              <a:cs typeface="+mn-cs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3460" y="664845"/>
            <a:ext cx="4904740" cy="406463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lIns="91436" tIns="45718" rIns="91436" bIns="45718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noProof="0" dirty="0">
                <a:ln>
                  <a:noFill/>
                </a:ln>
                <a:effectLst/>
                <a:uLnTx/>
                <a:uFillTx/>
                <a:sym typeface="+mn-ea"/>
              </a:rPr>
              <a:t>差旅单报销单填报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E6001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15265" y="588010"/>
            <a:ext cx="3373120" cy="3888105"/>
          </a:xfrm>
          <a:prstGeom prst="rect">
            <a:avLst/>
          </a:prstGeom>
        </p:spPr>
        <p:txBody>
          <a:bodyPr lIns="91436" tIns="45718" rIns="91436" bIns="45718"/>
          <a:lstStyle/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Ø"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人数：出差人数如实填写</a:t>
            </a: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Ø"/>
              <a:defRPr/>
            </a:pP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Ø"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出差天数和补助天数：为之前出差起始截止日期自动计算得出，无需填写</a:t>
            </a: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Ø"/>
              <a:defRPr/>
            </a:pP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Ø"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路途天数：路上花费时间，如实填写</a:t>
            </a: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Ø"/>
              <a:defRPr/>
            </a:pP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Ø"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职级：如实填写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Blip>
                <a:blip r:embed="rId1"/>
              </a:buBlip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None/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zh-CN" altLang="en-US" sz="2800" kern="1200" cap="none" spc="0" normalizeH="0" baseline="0" noProof="0" dirty="0"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zh-CN" altLang="en-US" sz="3200" kern="1200" cap="none" spc="0" normalizeH="0" baseline="0" noProof="0" dirty="0">
              <a:latin typeface="+mn-lt"/>
              <a:ea typeface="+mn-ea"/>
              <a:cs typeface="+mn-cs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8385" y="597535"/>
            <a:ext cx="4869815" cy="34036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lIns="91436" tIns="45718" rIns="91436" bIns="45718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noProof="0" dirty="0">
                <a:ln>
                  <a:noFill/>
                </a:ln>
                <a:effectLst/>
                <a:uLnTx/>
                <a:uFillTx/>
                <a:sym typeface="+mn-ea"/>
              </a:rPr>
              <a:t>差旅单报销单填报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E6001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15376" y="587823"/>
            <a:ext cx="2414426" cy="3888333"/>
          </a:xfrm>
          <a:prstGeom prst="rect">
            <a:avLst/>
          </a:prstGeom>
        </p:spPr>
        <p:txBody>
          <a:bodyPr lIns="91436" tIns="45718" rIns="91436" bIns="45718"/>
          <a:lstStyle/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Blip>
                <a:blip r:embed="rId1"/>
              </a:buBlip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</a:rPr>
              <a:t>交通费</a:t>
            </a:r>
            <a:endParaRPr kumimoji="0" lang="en-US" altLang="zh-CN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Ø"/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None/>
              <a:defRPr/>
            </a:pPr>
            <a:r>
              <a:rPr kumimoji="0" lang="zh-CN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是否派车：是否由学校或承办单位免费提供车辆，如实选择</a:t>
            </a:r>
            <a:endParaRPr kumimoji="0" lang="zh-CN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None/>
              <a:defRPr/>
            </a:pPr>
            <a:endParaRPr kumimoji="0" lang="zh-CN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None/>
              <a:defRPr/>
            </a:pPr>
            <a:r>
              <a:rPr kumimoji="0" lang="zh-CN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交通工具：如实选择</a:t>
            </a:r>
            <a:endParaRPr kumimoji="0" lang="zh-CN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None/>
              <a:defRPr/>
            </a:pPr>
            <a:r>
              <a:rPr kumimoji="0" lang="zh-CN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报销金额：如实填写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zh-CN" altLang="en-US" sz="2800" kern="1200" cap="none" spc="0" normalizeH="0" baseline="0" noProof="0" dirty="0"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zh-CN" altLang="en-US" sz="3200" kern="1200" cap="none" spc="0" normalizeH="0" baseline="0" noProof="0" dirty="0">
              <a:latin typeface="+mn-lt"/>
              <a:ea typeface="+mn-ea"/>
              <a:cs typeface="+mn-cs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8205" y="588010"/>
            <a:ext cx="5039995" cy="4026535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lIns="91436" tIns="45718" rIns="91436" bIns="45718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noProof="0" dirty="0">
                <a:ln>
                  <a:noFill/>
                </a:ln>
                <a:effectLst/>
                <a:uLnTx/>
                <a:uFillTx/>
                <a:sym typeface="+mn-ea"/>
              </a:rPr>
              <a:t>差旅单报销单填报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E6001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15265" y="588010"/>
            <a:ext cx="3149600" cy="3888105"/>
          </a:xfrm>
          <a:prstGeom prst="rect">
            <a:avLst/>
          </a:prstGeom>
        </p:spPr>
        <p:txBody>
          <a:bodyPr lIns="91436" tIns="45718" rIns="91436" bIns="45718"/>
          <a:lstStyle/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None/>
              <a:defRPr/>
            </a:pPr>
            <a:r>
              <a:rPr kumimoji="0" lang="zh-CN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</a:rPr>
              <a:t>住宿费</a:t>
            </a:r>
            <a:endParaRPr kumimoji="0" lang="zh-CN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zh-CN" altLang="en-US" sz="2800" kern="1200" cap="none" spc="0" normalizeH="0" baseline="0" noProof="0" dirty="0"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800" kern="1200" cap="none" spc="0" normalizeH="0" baseline="0" noProof="0" dirty="0">
                <a:latin typeface="+mn-lt"/>
                <a:ea typeface="+mn-ea"/>
                <a:cs typeface="+mn-cs"/>
                <a:sym typeface="Arial" panose="020B0604020202020204" pitchFamily="34" charset="0"/>
              </a:rPr>
              <a:t>住宿天数：按实际住宿天数填写</a:t>
            </a:r>
            <a:endParaRPr kumimoji="0" lang="zh-CN" altLang="en-US" sz="1800" kern="1200" cap="none" spc="0" normalizeH="0" baseline="0" noProof="0" dirty="0"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zh-CN" altLang="en-US" sz="1800" kern="1200" cap="none" spc="0" normalizeH="0" baseline="0" noProof="0" dirty="0"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800" kern="1200" cap="none" spc="0" normalizeH="0" baseline="0" noProof="0" dirty="0">
                <a:latin typeface="+mn-lt"/>
                <a:ea typeface="+mn-ea"/>
                <a:cs typeface="+mn-cs"/>
                <a:sym typeface="Arial" panose="020B0604020202020204" pitchFamily="34" charset="0"/>
              </a:rPr>
              <a:t>标准合计：系统根据住宿标准计算出来的最高限额，报销金额不允许超出本金额</a:t>
            </a:r>
            <a:endParaRPr kumimoji="0" lang="zh-CN" altLang="en-US" sz="1800" kern="1200" cap="none" spc="0" normalizeH="0" baseline="0" noProof="0" dirty="0"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zh-CN" altLang="en-US" sz="1800" kern="1200" cap="none" spc="0" normalizeH="0" baseline="0" noProof="0" dirty="0"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800" kern="1200" cap="none" spc="0" normalizeH="0" baseline="0" noProof="0" dirty="0">
                <a:latin typeface="+mn-lt"/>
                <a:ea typeface="+mn-ea"/>
                <a:cs typeface="+mn-cs"/>
                <a:sym typeface="Arial" panose="020B0604020202020204" pitchFamily="34" charset="0"/>
              </a:rPr>
              <a:t>报销金额：实际发票上的合计金额</a:t>
            </a:r>
            <a:endParaRPr kumimoji="0" lang="zh-CN" altLang="en-US" sz="1800" kern="1200" cap="none" spc="0" normalizeH="0" baseline="0" noProof="0" dirty="0"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zh-CN" altLang="en-US" sz="1800" kern="1200" cap="none" spc="0" normalizeH="0" baseline="0" noProof="0" dirty="0"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zh-CN" altLang="en-US" sz="1800" kern="1200" cap="none" spc="0" normalizeH="0" baseline="0" noProof="0" dirty="0"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zh-CN" altLang="en-US" sz="1800" kern="1200" cap="none" spc="0" normalizeH="0" baseline="0" noProof="0" dirty="0">
              <a:latin typeface="+mn-lt"/>
              <a:ea typeface="+mn-ea"/>
              <a:cs typeface="+mn-cs"/>
              <a:sym typeface="Arial" panose="020B0604020202020204" pitchFamily="34" charset="0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470275" y="588010"/>
            <a:ext cx="5213985" cy="356616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lIns="91436" tIns="45718" rIns="91436" bIns="45718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noProof="0" dirty="0">
                <a:ln>
                  <a:noFill/>
                </a:ln>
                <a:effectLst/>
                <a:uLnTx/>
                <a:uFillTx/>
                <a:sym typeface="+mn-ea"/>
              </a:rPr>
              <a:t>差旅单报销单填报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E6001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15265" y="588010"/>
            <a:ext cx="3149600" cy="3888105"/>
          </a:xfrm>
          <a:prstGeom prst="rect">
            <a:avLst/>
          </a:prstGeom>
        </p:spPr>
        <p:txBody>
          <a:bodyPr lIns="91436" tIns="45718" rIns="91436" bIns="45718"/>
          <a:lstStyle/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</a:rPr>
              <a:t>伙食补助</a:t>
            </a:r>
            <a:endParaRPr kumimoji="0" lang="zh-CN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zh-CN" altLang="en-US" sz="2800" kern="1200" cap="none" spc="0" normalizeH="0" baseline="0" noProof="0" dirty="0"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800" kern="1200" cap="none" spc="0" normalizeH="0" baseline="0" noProof="0" dirty="0">
                <a:latin typeface="+mn-lt"/>
                <a:ea typeface="+mn-ea"/>
                <a:cs typeface="+mn-cs"/>
                <a:sym typeface="Arial" panose="020B0604020202020204" pitchFamily="34" charset="0"/>
              </a:rPr>
              <a:t>是否自理：是否自己解决伙食，如实填写</a:t>
            </a:r>
            <a:endParaRPr kumimoji="0" lang="zh-CN" altLang="en-US" sz="1800" kern="1200" cap="none" spc="0" normalizeH="0" baseline="0" noProof="0" dirty="0"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zh-CN" altLang="en-US" sz="1800" kern="1200" cap="none" spc="0" normalizeH="0" baseline="0" noProof="0" dirty="0"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800" kern="1200" cap="none" spc="0" normalizeH="0" baseline="0" noProof="0" dirty="0">
                <a:latin typeface="+mn-lt"/>
                <a:ea typeface="+mn-ea"/>
                <a:cs typeface="+mn-cs"/>
                <a:sym typeface="Arial" panose="020B0604020202020204" pitchFamily="34" charset="0"/>
              </a:rPr>
              <a:t>补助天数：伙食补助实际天数，如实填写</a:t>
            </a:r>
            <a:endParaRPr kumimoji="0" lang="zh-CN" altLang="en-US" sz="1800" kern="1200" cap="none" spc="0" normalizeH="0" baseline="0" noProof="0" dirty="0"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zh-CN" altLang="en-US" sz="1800" kern="1200" cap="none" spc="0" normalizeH="0" baseline="0" noProof="0" dirty="0"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800" kern="1200" cap="none" spc="0" normalizeH="0" baseline="0" noProof="0" dirty="0">
                <a:latin typeface="+mn-lt"/>
                <a:ea typeface="+mn-ea"/>
                <a:cs typeface="+mn-cs"/>
                <a:sym typeface="Arial" panose="020B0604020202020204" pitchFamily="34" charset="0"/>
              </a:rPr>
              <a:t>报销金额：系统自动计算报销金额，无法进行填写</a:t>
            </a:r>
            <a:endParaRPr kumimoji="0" lang="zh-CN" altLang="en-US" sz="1800" kern="1200" cap="none" spc="0" normalizeH="0" baseline="0" noProof="0" dirty="0"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zh-CN" altLang="en-US" sz="1800" kern="1200" cap="none" spc="0" normalizeH="0" baseline="0" noProof="0" dirty="0"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zh-CN" altLang="en-US" sz="1800" kern="1200" cap="none" spc="0" normalizeH="0" baseline="0" noProof="0" dirty="0">
              <a:latin typeface="+mn-lt"/>
              <a:ea typeface="+mn-ea"/>
              <a:cs typeface="+mn-cs"/>
              <a:sym typeface="Arial" panose="020B0604020202020204" pitchFamily="34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193540" y="738505"/>
            <a:ext cx="4950460" cy="391922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lIns="91436" tIns="45718" rIns="91436" bIns="45718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noProof="0" dirty="0">
                <a:ln>
                  <a:noFill/>
                </a:ln>
                <a:effectLst/>
                <a:uLnTx/>
                <a:uFillTx/>
                <a:sym typeface="+mn-ea"/>
              </a:rPr>
              <a:t>差旅单报销单填报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E6001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15265" y="588010"/>
            <a:ext cx="3149600" cy="3888105"/>
          </a:xfrm>
          <a:prstGeom prst="rect">
            <a:avLst/>
          </a:prstGeom>
        </p:spPr>
        <p:txBody>
          <a:bodyPr lIns="91436" tIns="45718" rIns="91436" bIns="45718"/>
          <a:lstStyle/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</a:rPr>
              <a:t>公杂费</a:t>
            </a:r>
            <a:endParaRPr kumimoji="0" lang="zh-CN" altLang="en-US" sz="2800" kern="1200" cap="none" spc="0" normalizeH="0" baseline="0" noProof="0" dirty="0"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zh-CN" altLang="en-US" sz="1800" kern="1200" cap="none" spc="0" normalizeH="0" baseline="0" noProof="0" dirty="0"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800" kern="1200" cap="none" spc="0" normalizeH="0" baseline="0" noProof="0" dirty="0">
                <a:latin typeface="+mn-lt"/>
                <a:ea typeface="+mn-ea"/>
                <a:cs typeface="+mn-cs"/>
                <a:sym typeface="Arial" panose="020B0604020202020204" pitchFamily="34" charset="0"/>
              </a:rPr>
              <a:t>补助天数：公杂费补助实际天数，如实填写</a:t>
            </a:r>
            <a:endParaRPr kumimoji="0" lang="zh-CN" altLang="en-US" sz="1800" kern="1200" cap="none" spc="0" normalizeH="0" baseline="0" noProof="0" dirty="0"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zh-CN" altLang="en-US" sz="1800" kern="1200" cap="none" spc="0" normalizeH="0" baseline="0" noProof="0" dirty="0"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800" kern="1200" cap="none" spc="0" normalizeH="0" baseline="0" noProof="0" dirty="0">
                <a:latin typeface="+mn-lt"/>
                <a:ea typeface="+mn-ea"/>
                <a:cs typeface="+mn-cs"/>
                <a:sym typeface="Arial" panose="020B0604020202020204" pitchFamily="34" charset="0"/>
              </a:rPr>
              <a:t>报销金额：系统自动计算报销金额，无法进行填写</a:t>
            </a:r>
            <a:endParaRPr kumimoji="0" lang="zh-CN" altLang="en-US" sz="1800" kern="1200" cap="none" spc="0" normalizeH="0" baseline="0" noProof="0" dirty="0"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zh-CN" altLang="en-US" sz="1800" kern="1200" cap="none" spc="0" normalizeH="0" baseline="0" noProof="0" dirty="0"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zh-CN" altLang="en-US" sz="1800" kern="1200" cap="none" spc="0" normalizeH="0" baseline="0" noProof="0" dirty="0">
              <a:latin typeface="+mn-lt"/>
              <a:ea typeface="+mn-ea"/>
              <a:cs typeface="+mn-cs"/>
              <a:sym typeface="Arial" panose="020B0604020202020204" pitchFamily="34" charset="0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207510" y="597535"/>
            <a:ext cx="4388485" cy="3527425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lIns="91436" tIns="45718" rIns="91436" bIns="45718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noProof="0" dirty="0">
                <a:ln>
                  <a:noFill/>
                </a:ln>
                <a:effectLst/>
                <a:uLnTx/>
                <a:uFillTx/>
                <a:sym typeface="+mn-ea"/>
              </a:rPr>
              <a:t>差旅单报销单填报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E6001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15265" y="588010"/>
            <a:ext cx="3149600" cy="3888105"/>
          </a:xfrm>
          <a:prstGeom prst="rect">
            <a:avLst/>
          </a:prstGeom>
        </p:spPr>
        <p:txBody>
          <a:bodyPr lIns="91436" tIns="45718" rIns="91436" bIns="45718"/>
          <a:lstStyle/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</a:rPr>
              <a:t>其他费用</a:t>
            </a:r>
            <a:endParaRPr kumimoji="0" lang="zh-CN" altLang="en-US" sz="2800" kern="1200" cap="none" spc="0" normalizeH="0" baseline="0" noProof="0" dirty="0"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zh-CN" altLang="en-US" sz="1800" kern="1200" cap="none" spc="0" normalizeH="0" baseline="0" noProof="0" dirty="0"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800" kern="1200" cap="none" spc="0" normalizeH="0" baseline="0" noProof="0" dirty="0">
                <a:latin typeface="+mn-lt"/>
                <a:ea typeface="+mn-ea"/>
                <a:cs typeface="+mn-cs"/>
                <a:sym typeface="Arial" panose="020B0604020202020204" pitchFamily="34" charset="0"/>
              </a:rPr>
              <a:t>项目：其他费用的报销项目，请如实打字输入填写</a:t>
            </a:r>
            <a:endParaRPr kumimoji="0" lang="zh-CN" altLang="en-US" sz="1800" kern="1200" cap="none" spc="0" normalizeH="0" baseline="0" noProof="0" dirty="0"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zh-CN" altLang="en-US" sz="1800" kern="1200" cap="none" spc="0" normalizeH="0" baseline="0" noProof="0" dirty="0"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800" kern="1200" cap="none" spc="0" normalizeH="0" baseline="0" noProof="0" dirty="0">
                <a:latin typeface="+mn-lt"/>
                <a:ea typeface="+mn-ea"/>
                <a:cs typeface="+mn-cs"/>
                <a:sym typeface="Arial" panose="020B0604020202020204" pitchFamily="34" charset="0"/>
              </a:rPr>
              <a:t>报销金额：请按相应报销规定如实填写金额</a:t>
            </a:r>
            <a:endParaRPr kumimoji="0" lang="zh-CN" altLang="en-US" sz="1800" kern="1200" cap="none" spc="0" normalizeH="0" baseline="0" noProof="0" dirty="0">
              <a:latin typeface="+mn-lt"/>
              <a:ea typeface="+mn-ea"/>
              <a:cs typeface="+mn-cs"/>
              <a:sym typeface="Arial" panose="020B0604020202020204" pitchFamily="34" charset="0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44060" y="597535"/>
            <a:ext cx="3827780" cy="3589655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lIns="91436" tIns="45718" rIns="91436" bIns="45718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noProof="0" dirty="0">
                <a:ln>
                  <a:noFill/>
                </a:ln>
                <a:effectLst/>
                <a:uLnTx/>
                <a:uFillTx/>
                <a:sym typeface="+mn-ea"/>
              </a:rPr>
              <a:t>差旅单报销单填报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E6001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28600" y="597535"/>
            <a:ext cx="3477260" cy="3888105"/>
          </a:xfrm>
          <a:prstGeom prst="rect">
            <a:avLst/>
          </a:prstGeom>
        </p:spPr>
        <p:txBody>
          <a:bodyPr lIns="91436" tIns="45718" rIns="91436" bIns="45718"/>
          <a:lstStyle/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zh-CN" altLang="en-US" sz="1800" kern="1200" cap="none" spc="0" normalizeH="0" baseline="0" noProof="0" dirty="0"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800" kern="1200" cap="none" spc="0" normalizeH="0" baseline="0" noProof="0" dirty="0">
                <a:latin typeface="+mn-lt"/>
                <a:ea typeface="+mn-ea"/>
                <a:cs typeface="+mn-cs"/>
                <a:sym typeface="Arial" panose="020B0604020202020204" pitchFamily="34" charset="0"/>
              </a:rPr>
              <a:t>合计金额：系统自动计算，无需填写</a:t>
            </a:r>
            <a:endParaRPr kumimoji="0" lang="zh-CN" altLang="en-US" sz="1800" kern="1200" cap="none" spc="0" normalizeH="0" baseline="0" noProof="0" dirty="0"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zh-CN" altLang="en-US" sz="1800" kern="1200" cap="none" spc="0" normalizeH="0" baseline="0" noProof="0" dirty="0"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800" kern="1200" cap="none" spc="0" normalizeH="0" baseline="0" noProof="0" dirty="0">
                <a:latin typeface="+mn-lt"/>
                <a:ea typeface="+mn-ea"/>
                <a:cs typeface="+mn-cs"/>
                <a:sym typeface="Arial" panose="020B0604020202020204" pitchFamily="34" charset="0"/>
              </a:rPr>
              <a:t>备注：如有需要，请简洁描述</a:t>
            </a:r>
            <a:endParaRPr kumimoji="0" lang="zh-CN" altLang="en-US" sz="1800" kern="1200" cap="none" spc="0" normalizeH="0" baseline="0" noProof="0" dirty="0"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zh-CN" altLang="en-US" sz="1800" kern="1200" cap="none" spc="0" normalizeH="0" baseline="0" noProof="0" dirty="0"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800" kern="1200" cap="none" spc="0" normalizeH="0" baseline="0" noProof="0" dirty="0">
                <a:latin typeface="+mn-lt"/>
                <a:ea typeface="+mn-ea"/>
                <a:cs typeface="+mn-cs"/>
                <a:sym typeface="Arial" panose="020B0604020202020204" pitchFamily="34" charset="0"/>
              </a:rPr>
              <a:t>该行报销涉及的单据数</a:t>
            </a:r>
            <a:endParaRPr kumimoji="0" lang="zh-CN" altLang="en-US" sz="1800" kern="1200" cap="none" spc="0" normalizeH="0" baseline="0" noProof="0" dirty="0">
              <a:latin typeface="+mn-lt"/>
              <a:ea typeface="+mn-ea"/>
              <a:cs typeface="+mn-cs"/>
              <a:sym typeface="Arial" panose="020B0604020202020204" pitchFamily="34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796030" y="793115"/>
            <a:ext cx="4662170" cy="335788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lIns="91436" tIns="45718" rIns="91436" bIns="45718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noProof="0" dirty="0">
                <a:ln>
                  <a:noFill/>
                </a:ln>
                <a:effectLst/>
                <a:uLnTx/>
                <a:uFillTx/>
                <a:sym typeface="+mn-ea"/>
              </a:rPr>
              <a:t>差旅单报销单填报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E6001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15265" y="588010"/>
            <a:ext cx="3149600" cy="3888105"/>
          </a:xfrm>
          <a:prstGeom prst="rect">
            <a:avLst/>
          </a:prstGeom>
        </p:spPr>
        <p:txBody>
          <a:bodyPr lIns="91436" tIns="45718" rIns="91436" bIns="45718"/>
          <a:lstStyle/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800" kern="1200" cap="none" spc="0" normalizeH="0" baseline="0" noProof="0" dirty="0">
                <a:latin typeface="+mn-lt"/>
                <a:ea typeface="+mn-ea"/>
                <a:cs typeface="+mn-cs"/>
                <a:sym typeface="Arial" panose="020B0604020202020204" pitchFamily="34" charset="0"/>
              </a:rPr>
              <a:t>预算指标</a:t>
            </a:r>
            <a:endParaRPr kumimoji="0" lang="zh-CN" altLang="en-US" sz="1800" kern="1200" cap="none" spc="0" normalizeH="0" baseline="0" noProof="0" dirty="0"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marR="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defRPr/>
            </a:pPr>
            <a:endParaRPr kumimoji="0" lang="zh-CN" altLang="en-US" sz="1800" kern="1200" cap="none" spc="0" normalizeH="0" baseline="0" noProof="0" dirty="0"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800" kern="1200" cap="none" spc="0" normalizeH="0" baseline="0" noProof="0" dirty="0">
                <a:latin typeface="+mn-lt"/>
                <a:ea typeface="+mn-ea"/>
                <a:cs typeface="+mn-cs"/>
                <a:sym typeface="Arial" panose="020B0604020202020204" pitchFamily="34" charset="0"/>
              </a:rPr>
              <a:t>在单据填报总体页面左下角有三个页签</a:t>
            </a:r>
            <a:endParaRPr kumimoji="0" lang="zh-CN" altLang="en-US" sz="1800" kern="1200" cap="none" spc="0" normalizeH="0" baseline="0" noProof="0" dirty="0"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800" kern="1200" cap="none" spc="0" normalizeH="0" baseline="0" noProof="0" dirty="0">
                <a:latin typeface="+mn-lt"/>
                <a:ea typeface="+mn-ea"/>
                <a:cs typeface="+mn-cs"/>
                <a:sym typeface="Arial" panose="020B0604020202020204" pitchFamily="34" charset="0"/>
              </a:rPr>
              <a:t>报销明细、预算指标、结算方式</a:t>
            </a:r>
            <a:endParaRPr kumimoji="0" lang="zh-CN" altLang="en-US" sz="1800" kern="1200" cap="none" spc="0" normalizeH="0" baseline="0" noProof="0" dirty="0"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en-US" altLang="zh-CN" sz="1800" kern="1200" cap="none" spc="0" normalizeH="0" baseline="0" noProof="0" dirty="0"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800" kern="1200" cap="none" spc="0" normalizeH="0" baseline="0" noProof="0" dirty="0">
                <a:latin typeface="+mn-lt"/>
                <a:ea typeface="+mn-ea"/>
                <a:cs typeface="+mn-cs"/>
                <a:sym typeface="Arial" panose="020B0604020202020204" pitchFamily="34" charset="0"/>
              </a:rPr>
              <a:t>刚刚已经完成整个报销明细页签填报，请点击预算指标页签进行预算指标页签明细内容填写</a:t>
            </a:r>
            <a:endParaRPr kumimoji="0" lang="zh-CN" altLang="en-US" sz="1800" kern="1200" cap="none" spc="0" normalizeH="0" baseline="0" noProof="0" dirty="0">
              <a:latin typeface="+mn-lt"/>
              <a:ea typeface="+mn-ea"/>
              <a:cs typeface="+mn-cs"/>
              <a:sym typeface="Arial" panose="020B0604020202020204" pitchFamily="34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97630" y="932180"/>
            <a:ext cx="5092700" cy="326199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组合 19"/>
          <p:cNvGrpSpPr/>
          <p:nvPr/>
        </p:nvGrpSpPr>
        <p:grpSpPr>
          <a:xfrm>
            <a:off x="1509713" y="741363"/>
            <a:ext cx="5905500" cy="685800"/>
            <a:chOff x="1619250" y="1391445"/>
            <a:chExt cx="5905500" cy="685006"/>
          </a:xfrm>
        </p:grpSpPr>
        <p:sp>
          <p:nvSpPr>
            <p:cNvPr id="7" name="剪去对角的矩形 6"/>
            <p:cNvSpPr/>
            <p:nvPr/>
          </p:nvSpPr>
          <p:spPr bwMode="auto">
            <a:xfrm>
              <a:off x="1619250" y="1524641"/>
              <a:ext cx="5905500" cy="551810"/>
            </a:xfrm>
            <a:prstGeom prst="snip2DiagRect">
              <a:avLst/>
            </a:prstGeom>
            <a:gradFill>
              <a:gsLst>
                <a:gs pos="0">
                  <a:schemeClr val="bg1">
                    <a:lumMod val="85000"/>
                    <a:alpha val="55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  <a:alpha val="5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标题 1"/>
            <p:cNvSpPr txBox="1"/>
            <p:nvPr/>
          </p:nvSpPr>
          <p:spPr bwMode="auto">
            <a:xfrm>
              <a:off x="2959100" y="1557622"/>
              <a:ext cx="4392295" cy="518829"/>
            </a:xfrm>
            <a:prstGeom prst="rect">
              <a:avLst/>
            </a:prstGeom>
          </p:spPr>
          <p:txBody>
            <a:bodyPr/>
            <a:lstStyle>
              <a:lvl1pPr marL="285750" indent="-285750" algn="l" defTabSz="914400" rtl="0" eaLnBrk="1" latinLnBrk="0" hangingPunct="1">
                <a:lnSpc>
                  <a:spcPct val="150000"/>
                </a:lnSpc>
                <a:spcBef>
                  <a:spcPct val="0"/>
                </a:spcBef>
                <a:buFontTx/>
                <a:buBlip>
                  <a:blip r:embed="rId1"/>
                </a:buBlip>
                <a:defRPr sz="1800" b="1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j-cs"/>
                </a:defRPr>
              </a:lvl1pPr>
            </a:lstStyle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ts val="0"/>
                </a:spcAft>
                <a:buClrTx/>
                <a:buSzPct val="110000"/>
                <a:buFontTx/>
                <a:buNone/>
                <a:defRPr/>
              </a:pPr>
              <a:r>
                <a:rPr kumimoji="0" lang="zh-CN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j-cs"/>
                </a:rPr>
                <a:t>差旅费报销单填报</a:t>
              </a:r>
              <a:endParaRPr kumimoji="0" lang="zh-CN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endParaRPr>
            </a:p>
          </p:txBody>
        </p:sp>
        <p:sp>
          <p:nvSpPr>
            <p:cNvPr id="9" name="圆角矩形 8"/>
            <p:cNvSpPr/>
            <p:nvPr/>
          </p:nvSpPr>
          <p:spPr bwMode="auto">
            <a:xfrm>
              <a:off x="2051050" y="1391445"/>
              <a:ext cx="504825" cy="336160"/>
            </a:xfrm>
            <a:prstGeom prst="roundRect">
              <a:avLst>
                <a:gd name="adj" fmla="val 7219"/>
              </a:avLst>
            </a:prstGeom>
            <a:solidFill>
              <a:schemeClr val="bg1"/>
            </a:solidFill>
            <a:ln>
              <a:noFill/>
            </a:ln>
            <a:effectLst>
              <a:outerShdw blurRad="38100" dist="38100" dir="8100000" algn="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E60012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01</a:t>
              </a: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E6001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16387" name="组合 18"/>
          <p:cNvGrpSpPr/>
          <p:nvPr/>
        </p:nvGrpSpPr>
        <p:grpSpPr>
          <a:xfrm>
            <a:off x="1509713" y="1635125"/>
            <a:ext cx="5905500" cy="684210"/>
            <a:chOff x="1619250" y="2515395"/>
            <a:chExt cx="5905500" cy="685003"/>
          </a:xfrm>
        </p:grpSpPr>
        <p:sp>
          <p:nvSpPr>
            <p:cNvPr id="11" name="剪去对角的矩形 10"/>
            <p:cNvSpPr/>
            <p:nvPr/>
          </p:nvSpPr>
          <p:spPr bwMode="auto">
            <a:xfrm>
              <a:off x="1619250" y="2648897"/>
              <a:ext cx="5905500" cy="551501"/>
            </a:xfrm>
            <a:prstGeom prst="snip2DiagRect">
              <a:avLst/>
            </a:prstGeom>
            <a:gradFill>
              <a:gsLst>
                <a:gs pos="0">
                  <a:schemeClr val="bg1">
                    <a:lumMod val="85000"/>
                    <a:alpha val="55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  <a:alpha val="5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标题 1"/>
            <p:cNvSpPr txBox="1"/>
            <p:nvPr/>
          </p:nvSpPr>
          <p:spPr bwMode="auto">
            <a:xfrm>
              <a:off x="2959100" y="2671150"/>
              <a:ext cx="4392295" cy="476802"/>
            </a:xfrm>
            <a:prstGeom prst="rect">
              <a:avLst/>
            </a:prstGeom>
          </p:spPr>
          <p:txBody>
            <a:bodyPr/>
            <a:lstStyle>
              <a:lvl1pPr marL="285750" indent="-285750" algn="l" defTabSz="914400" rtl="0" eaLnBrk="1" latinLnBrk="0" hangingPunct="1">
                <a:lnSpc>
                  <a:spcPct val="150000"/>
                </a:lnSpc>
                <a:spcBef>
                  <a:spcPct val="0"/>
                </a:spcBef>
                <a:buFontTx/>
                <a:buBlip>
                  <a:blip r:embed="rId1"/>
                </a:buBlip>
                <a:defRPr sz="1800" b="1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j-cs"/>
                </a:defRPr>
              </a:lvl1pPr>
            </a:lstStyle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ts val="0"/>
                </a:spcAft>
                <a:buClrTx/>
                <a:buSzPct val="110000"/>
                <a:buFontTx/>
                <a:buNone/>
                <a:defRPr/>
              </a:pPr>
              <a:r>
                <a:rPr lang="zh-CN" b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sym typeface="+mn-ea"/>
                </a:rPr>
                <a:t>单据明细动向查询</a:t>
              </a:r>
              <a:endParaRPr kumimoji="0" lang="zh-CN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ts val="0"/>
                </a:spcAft>
                <a:buClrTx/>
                <a:buSzPct val="110000"/>
                <a:buFontTx/>
                <a:buNone/>
                <a:defRPr/>
              </a:pPr>
              <a:endPara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endParaRPr>
            </a:p>
          </p:txBody>
        </p:sp>
        <p:sp>
          <p:nvSpPr>
            <p:cNvPr id="13" name="圆角矩形 12"/>
            <p:cNvSpPr/>
            <p:nvPr/>
          </p:nvSpPr>
          <p:spPr bwMode="auto">
            <a:xfrm>
              <a:off x="2051050" y="2515395"/>
              <a:ext cx="504825" cy="336940"/>
            </a:xfrm>
            <a:prstGeom prst="roundRect">
              <a:avLst>
                <a:gd name="adj" fmla="val 7219"/>
              </a:avLst>
            </a:prstGeom>
            <a:solidFill>
              <a:schemeClr val="bg1"/>
            </a:solidFill>
            <a:ln>
              <a:noFill/>
            </a:ln>
            <a:effectLst>
              <a:outerShdw blurRad="38100" dist="38100" dir="8100000" algn="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E60012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02</a:t>
              </a: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E6001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16388" name="组合 17"/>
          <p:cNvGrpSpPr/>
          <p:nvPr/>
        </p:nvGrpSpPr>
        <p:grpSpPr>
          <a:xfrm>
            <a:off x="1509713" y="2571750"/>
            <a:ext cx="5905500" cy="685800"/>
            <a:chOff x="1619250" y="3639345"/>
            <a:chExt cx="5905500" cy="685006"/>
          </a:xfrm>
        </p:grpSpPr>
        <p:sp>
          <p:nvSpPr>
            <p:cNvPr id="15" name="剪去对角的矩形 14"/>
            <p:cNvSpPr/>
            <p:nvPr/>
          </p:nvSpPr>
          <p:spPr bwMode="auto">
            <a:xfrm>
              <a:off x="1619250" y="3772541"/>
              <a:ext cx="5905500" cy="551810"/>
            </a:xfrm>
            <a:prstGeom prst="snip2DiagRect">
              <a:avLst/>
            </a:prstGeom>
            <a:gradFill>
              <a:gsLst>
                <a:gs pos="0">
                  <a:schemeClr val="bg1">
                    <a:lumMod val="85000"/>
                    <a:alpha val="55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  <a:alpha val="5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标题 1"/>
            <p:cNvSpPr txBox="1"/>
            <p:nvPr/>
          </p:nvSpPr>
          <p:spPr bwMode="auto">
            <a:xfrm>
              <a:off x="2959100" y="3786812"/>
              <a:ext cx="4392612" cy="390073"/>
            </a:xfrm>
            <a:prstGeom prst="rect">
              <a:avLst/>
            </a:prstGeom>
          </p:spPr>
          <p:txBody>
            <a:bodyPr/>
            <a:lstStyle>
              <a:lvl1pPr marL="285750" indent="-285750" algn="l" defTabSz="914400" rtl="0" eaLnBrk="1" latinLnBrk="0" hangingPunct="1">
                <a:lnSpc>
                  <a:spcPct val="150000"/>
                </a:lnSpc>
                <a:spcBef>
                  <a:spcPct val="0"/>
                </a:spcBef>
                <a:buFontTx/>
                <a:buBlip>
                  <a:blip r:embed="rId1"/>
                </a:buBlip>
                <a:defRPr sz="1800" b="1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j-cs"/>
                </a:defRPr>
              </a:lvl1pPr>
            </a:lstStyle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ts val="0"/>
                </a:spcAft>
                <a:buClrTx/>
                <a:buSzPct val="110000"/>
                <a:buFontTx/>
                <a:buNone/>
                <a:defRPr/>
              </a:pPr>
              <a:r>
                <a:rPr lang="zh-CN" b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sym typeface="+mn-ea"/>
                </a:rPr>
                <a:t>单据打印</a:t>
              </a:r>
              <a:endParaRPr kumimoji="0" lang="zh-CN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endParaRPr>
            </a:p>
          </p:txBody>
        </p:sp>
        <p:sp>
          <p:nvSpPr>
            <p:cNvPr id="17" name="圆角矩形 16"/>
            <p:cNvSpPr/>
            <p:nvPr/>
          </p:nvSpPr>
          <p:spPr bwMode="auto">
            <a:xfrm>
              <a:off x="2051050" y="3639345"/>
              <a:ext cx="504825" cy="336160"/>
            </a:xfrm>
            <a:prstGeom prst="roundRect">
              <a:avLst>
                <a:gd name="adj" fmla="val 7219"/>
              </a:avLst>
            </a:prstGeom>
            <a:solidFill>
              <a:schemeClr val="bg1"/>
            </a:solidFill>
            <a:ln>
              <a:noFill/>
            </a:ln>
            <a:effectLst>
              <a:outerShdw blurRad="38100" dist="38100" dir="8100000" algn="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E60012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03</a:t>
              </a: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E6001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lIns="91436" tIns="45718" rIns="91436" bIns="45718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E6001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差旅费报销单填报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E6001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15376" y="587823"/>
            <a:ext cx="2414426" cy="3888333"/>
          </a:xfrm>
          <a:prstGeom prst="rect">
            <a:avLst/>
          </a:prstGeom>
        </p:spPr>
        <p:txBody>
          <a:bodyPr lIns="91436" tIns="45718" rIns="91436" bIns="45718"/>
          <a:lstStyle/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Ø"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默认显示填报人所在部门经费，如需使用其他部门经费请联系其他部门负责人进行授权</a:t>
            </a: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Ø"/>
              <a:defRPr/>
            </a:pP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Ø"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蓝底即为选中状态</a:t>
            </a: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Ø"/>
              <a:defRPr/>
            </a:pP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Ø"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选中状态下，点击右下方确定进行指标选择</a:t>
            </a: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Ø"/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Blip>
                <a:blip r:embed="rId1"/>
              </a:buBlip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None/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zh-CN" altLang="en-US" sz="2800" kern="1200" cap="none" spc="0" normalizeH="0" baseline="0" noProof="0" dirty="0"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zh-CN" altLang="en-US" sz="3200" kern="1200" cap="none" spc="0" normalizeH="0" baseline="0" noProof="0" dirty="0">
              <a:latin typeface="+mn-lt"/>
              <a:ea typeface="+mn-ea"/>
              <a:cs typeface="+mn-cs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2700" y="597535"/>
            <a:ext cx="6591300" cy="412242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lIns="91436" tIns="45718" rIns="91436" bIns="45718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noProof="0" dirty="0">
                <a:ln>
                  <a:noFill/>
                </a:ln>
                <a:effectLst/>
                <a:uLnTx/>
                <a:uFillTx/>
                <a:sym typeface="+mn-ea"/>
              </a:rPr>
              <a:t>差旅单报销单填报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E6001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15265" y="588010"/>
            <a:ext cx="3045460" cy="3888105"/>
          </a:xfrm>
          <a:prstGeom prst="rect">
            <a:avLst/>
          </a:prstGeom>
        </p:spPr>
        <p:txBody>
          <a:bodyPr lIns="91436" tIns="45718" rIns="91436" bIns="45718"/>
          <a:lstStyle/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Ø"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结算方式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Ø"/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sz="2000" kern="1200" cap="none" spc="0" normalizeH="0" baseline="0" noProof="0" dirty="0">
                <a:latin typeface="+mn-lt"/>
                <a:ea typeface="+mn-ea"/>
                <a:cs typeface="+mn-cs"/>
                <a:sym typeface="Arial" panose="020B0604020202020204" pitchFamily="34" charset="0"/>
              </a:rPr>
              <a:t>点击左下方结算方式页签切换到结算方式页面进行填写</a:t>
            </a:r>
            <a:endParaRPr kumimoji="0" lang="zh-CN" sz="2000" kern="1200" cap="none" spc="0" normalizeH="0" baseline="0" noProof="0" dirty="0">
              <a:latin typeface="+mn-lt"/>
              <a:ea typeface="+mn-ea"/>
              <a:cs typeface="+mn-cs"/>
              <a:sym typeface="Arial" panose="020B0604020202020204" pitchFamily="34" charset="0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21990" y="597535"/>
            <a:ext cx="5922010" cy="3681095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lIns="91436" tIns="45718" rIns="91436" bIns="45718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noProof="0" dirty="0">
                <a:ln>
                  <a:noFill/>
                </a:ln>
                <a:effectLst/>
                <a:uLnTx/>
                <a:uFillTx/>
                <a:sym typeface="+mn-ea"/>
              </a:rPr>
              <a:t>差旅单报销单填报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E6001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15376" y="587823"/>
            <a:ext cx="2414426" cy="3888333"/>
          </a:xfrm>
          <a:prstGeom prst="rect">
            <a:avLst/>
          </a:prstGeom>
        </p:spPr>
        <p:txBody>
          <a:bodyPr lIns="91436" tIns="45718" rIns="91436" bIns="45718"/>
          <a:lstStyle/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Ø"/>
              <a:defRPr/>
            </a:pPr>
            <a:r>
              <a:rPr kumimoji="0" lang="zh-CN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</a:rPr>
              <a:t>结算方式录入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Blip>
                <a:blip r:embed="rId1"/>
              </a:buBlip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依次点击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1,2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选择正确的结算方式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Blip>
                <a:blip r:embed="rId1"/>
              </a:buBlip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None/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zh-CN" altLang="en-US" sz="2800" kern="1200" cap="none" spc="0" normalizeH="0" baseline="0" noProof="0" dirty="0"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zh-CN" altLang="en-US" sz="3200" kern="1200" cap="none" spc="0" normalizeH="0" baseline="0" noProof="0" dirty="0">
              <a:latin typeface="+mn-lt"/>
              <a:ea typeface="+mn-ea"/>
              <a:cs typeface="+mn-cs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4490" y="781685"/>
            <a:ext cx="5553710" cy="4082415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lIns="91436" tIns="45718" rIns="91436" bIns="45718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noProof="0" dirty="0">
                <a:ln>
                  <a:noFill/>
                </a:ln>
                <a:effectLst/>
                <a:uLnTx/>
                <a:uFillTx/>
                <a:sym typeface="+mn-ea"/>
              </a:rPr>
              <a:t>差旅单报销单填报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E6001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85725" y="597535"/>
            <a:ext cx="2974975" cy="3888105"/>
          </a:xfrm>
          <a:prstGeom prst="rect">
            <a:avLst/>
          </a:prstGeom>
        </p:spPr>
        <p:txBody>
          <a:bodyPr lIns="91436" tIns="45718" rIns="91436" bIns="45718"/>
          <a:lstStyle/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Ø"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结算方式明细填报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Blip>
                <a:blip r:embed="rId1"/>
              </a:buBlip>
              <a:defRPr/>
            </a:pPr>
            <a:r>
              <a:rPr kumimoji="0" lang="zh-CN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收款人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单位：打字输入收款人姓名或者收款单位全称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Blip>
                <a:blip r:embed="rId1"/>
              </a:buBlip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开户银行：打字输入收款人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单位的收款开户银行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Blip>
                <a:blip r:embed="rId1"/>
              </a:buBlip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银行账号：手动输入收款人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收款单位银行账号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Blip>
                <a:blip r:embed="rId1"/>
              </a:buBlip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Blip>
                <a:blip r:embed="rId1"/>
              </a:buBlip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输入本次报销该收款人收款金额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Blip>
                <a:blip r:embed="rId1"/>
              </a:buBlip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本校教职工银行号码信息无需填写，选择后自动带出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Blip>
                <a:blip r:embed="rId1"/>
              </a:buBlip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Blip>
                <a:blip r:embed="rId1"/>
              </a:buBlip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None/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zh-CN" altLang="en-US" sz="2800" kern="1200" cap="none" spc="0" normalizeH="0" baseline="0" noProof="0" dirty="0"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zh-CN" altLang="en-US" sz="3200" kern="1200" cap="none" spc="0" normalizeH="0" baseline="0" noProof="0" dirty="0">
              <a:latin typeface="+mn-lt"/>
              <a:ea typeface="+mn-ea"/>
              <a:cs typeface="+mn-cs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8040" y="913130"/>
            <a:ext cx="5090160" cy="372237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lIns="91436" tIns="45718" rIns="91436" bIns="45718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noProof="0" dirty="0">
                <a:ln>
                  <a:noFill/>
                </a:ln>
                <a:effectLst/>
                <a:uLnTx/>
                <a:uFillTx/>
                <a:sym typeface="+mn-ea"/>
              </a:rPr>
              <a:t>差旅单报销单填报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E6001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15376" y="587823"/>
            <a:ext cx="2414426" cy="3888333"/>
          </a:xfrm>
          <a:prstGeom prst="rect">
            <a:avLst/>
          </a:prstGeom>
        </p:spPr>
        <p:txBody>
          <a:bodyPr lIns="91436" tIns="45718" rIns="91436" bIns="45718"/>
          <a:lstStyle/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Ø"/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Blip>
                <a:blip r:embed="rId1"/>
              </a:buBlip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所有明细信息录入完毕后，确认无误点击右下方确定按钮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Blip>
                <a:blip r:embed="rId1"/>
              </a:buBlip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None/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zh-CN" altLang="en-US" sz="2800" kern="1200" cap="none" spc="0" normalizeH="0" baseline="0" noProof="0" dirty="0"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zh-CN" altLang="en-US" sz="3200" kern="1200" cap="none" spc="0" normalizeH="0" baseline="0" noProof="0" dirty="0">
              <a:latin typeface="+mn-lt"/>
              <a:ea typeface="+mn-ea"/>
              <a:cs typeface="+mn-cs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5665" y="742950"/>
            <a:ext cx="4960620" cy="379476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lIns="91436" tIns="45718" rIns="91436" bIns="45718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noProof="0" dirty="0">
                <a:ln>
                  <a:noFill/>
                </a:ln>
                <a:effectLst/>
                <a:uLnTx/>
                <a:uFillTx/>
                <a:sym typeface="+mn-ea"/>
              </a:rPr>
              <a:t>差旅单报销单填报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E6001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15376" y="587823"/>
            <a:ext cx="2414426" cy="3888333"/>
          </a:xfrm>
          <a:prstGeom prst="rect">
            <a:avLst/>
          </a:prstGeom>
        </p:spPr>
        <p:txBody>
          <a:bodyPr lIns="91436" tIns="45718" rIns="91436" bIns="45718"/>
          <a:lstStyle/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Ø"/>
              <a:defRPr/>
            </a:pPr>
            <a:r>
              <a:rPr kumimoji="0" lang="zh-CN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</a:rPr>
              <a:t>附件上传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点击附件进行附件上传操作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zh-CN" altLang="en-US" sz="2800" kern="1200" cap="none" spc="0" normalizeH="0" baseline="0" noProof="0" dirty="0"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zh-CN" altLang="en-US" sz="3200" kern="1200" cap="none" spc="0" normalizeH="0" baseline="0" noProof="0" dirty="0">
              <a:latin typeface="+mn-lt"/>
              <a:ea typeface="+mn-ea"/>
              <a:cs typeface="+mn-cs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688080" y="814070"/>
            <a:ext cx="4770120" cy="343662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lIns="91436" tIns="45718" rIns="91436" bIns="45718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noProof="0" dirty="0">
                <a:ln>
                  <a:noFill/>
                </a:ln>
                <a:effectLst/>
                <a:uLnTx/>
                <a:uFillTx/>
                <a:sym typeface="+mn-ea"/>
              </a:rPr>
              <a:t>差旅单报销单填报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E6001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15265" y="588010"/>
            <a:ext cx="3045460" cy="3888105"/>
          </a:xfrm>
          <a:prstGeom prst="rect">
            <a:avLst/>
          </a:prstGeom>
        </p:spPr>
        <p:txBody>
          <a:bodyPr lIns="91436" tIns="45718" rIns="91436" bIns="45718"/>
          <a:lstStyle/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Ø"/>
              <a:defRPr/>
            </a:pPr>
            <a:r>
              <a:rPr kumimoji="0" lang="zh-CN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</a:rPr>
              <a:t>附件上传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2000" kern="1200" cap="none" spc="0" normalizeH="0" baseline="0" noProof="0" dirty="0">
                <a:latin typeface="+mn-lt"/>
                <a:ea typeface="+mn-ea"/>
                <a:cs typeface="+mn-cs"/>
                <a:sym typeface="Arial" panose="020B0604020202020204" pitchFamily="34" charset="0"/>
              </a:rPr>
              <a:t>点击</a:t>
            </a:r>
            <a:r>
              <a:rPr kumimoji="0" lang="en-US" altLang="zh-CN" sz="2000" kern="1200" cap="none" spc="0" normalizeH="0" baseline="0" noProof="0" dirty="0">
                <a:latin typeface="+mn-lt"/>
                <a:ea typeface="+mn-ea"/>
                <a:cs typeface="+mn-cs"/>
                <a:sym typeface="Arial" panose="020B0604020202020204" pitchFamily="34" charset="0"/>
              </a:rPr>
              <a:t>1</a:t>
            </a:r>
            <a:r>
              <a:rPr kumimoji="0" lang="zh-CN" altLang="en-US" sz="2000" kern="1200" cap="none" spc="0" normalizeH="0" baseline="0" noProof="0" dirty="0">
                <a:latin typeface="+mn-lt"/>
                <a:ea typeface="+mn-ea"/>
                <a:cs typeface="+mn-cs"/>
                <a:sym typeface="Arial" panose="020B0604020202020204" pitchFamily="34" charset="0"/>
              </a:rPr>
              <a:t>弹出</a:t>
            </a:r>
            <a:r>
              <a:rPr kumimoji="0" lang="en-US" altLang="zh-CN" sz="2000" kern="1200" cap="none" spc="0" normalizeH="0" baseline="0" noProof="0" dirty="0">
                <a:latin typeface="+mn-lt"/>
                <a:ea typeface="+mn-ea"/>
                <a:cs typeface="+mn-cs"/>
                <a:sym typeface="Arial" panose="020B0604020202020204" pitchFamily="34" charset="0"/>
              </a:rPr>
              <a:t>2</a:t>
            </a:r>
            <a:endParaRPr kumimoji="0" lang="en-US" altLang="zh-CN" sz="2000" kern="1200" cap="none" spc="0" normalizeH="0" baseline="0" noProof="0" dirty="0"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marR="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defRPr/>
            </a:pPr>
            <a:endParaRPr kumimoji="0" lang="en-US" altLang="zh-CN" sz="2000" kern="1200" cap="none" spc="0" normalizeH="0" baseline="0" noProof="0" dirty="0"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2000" kern="1200" cap="none" spc="0" normalizeH="0" baseline="0" noProof="0" dirty="0">
                <a:latin typeface="+mn-lt"/>
                <a:ea typeface="+mn-ea"/>
                <a:cs typeface="+mn-cs"/>
                <a:sym typeface="Arial" panose="020B0604020202020204" pitchFamily="34" charset="0"/>
              </a:rPr>
              <a:t>在</a:t>
            </a:r>
            <a:r>
              <a:rPr kumimoji="0" lang="en-US" altLang="zh-CN" sz="2000" kern="1200" cap="none" spc="0" normalizeH="0" baseline="0" noProof="0" dirty="0">
                <a:latin typeface="+mn-lt"/>
                <a:ea typeface="+mn-ea"/>
                <a:cs typeface="+mn-cs"/>
                <a:sym typeface="Arial" panose="020B0604020202020204" pitchFamily="34" charset="0"/>
              </a:rPr>
              <a:t>2</a:t>
            </a:r>
            <a:r>
              <a:rPr kumimoji="0" lang="zh-CN" altLang="en-US" sz="2000" kern="1200" cap="none" spc="0" normalizeH="0" baseline="0" noProof="0" dirty="0">
                <a:latin typeface="+mn-lt"/>
                <a:ea typeface="+mn-ea"/>
                <a:cs typeface="+mn-cs"/>
                <a:sym typeface="Arial" panose="020B0604020202020204" pitchFamily="34" charset="0"/>
              </a:rPr>
              <a:t>里选择本次要上传的附件文件</a:t>
            </a:r>
            <a:endParaRPr kumimoji="0" lang="zh-CN" altLang="en-US" sz="2000" kern="1200" cap="none" spc="0" normalizeH="0" baseline="0" noProof="0" dirty="0"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marR="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defRPr/>
            </a:pPr>
            <a:endParaRPr kumimoji="0" lang="zh-CN" altLang="en-US" sz="2000" kern="1200" cap="none" spc="0" normalizeH="0" baseline="0" noProof="0" dirty="0"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2000" kern="1200" cap="none" spc="0" normalizeH="0" baseline="0" noProof="0" dirty="0">
                <a:latin typeface="+mn-lt"/>
                <a:ea typeface="+mn-ea"/>
                <a:cs typeface="+mn-cs"/>
                <a:sym typeface="Arial" panose="020B0604020202020204" pitchFamily="34" charset="0"/>
              </a:rPr>
              <a:t>请提前将附件手机拍照图片上传至电脑</a:t>
            </a:r>
            <a:endParaRPr kumimoji="0" lang="zh-CN" altLang="en-US" sz="2000" kern="1200" cap="none" spc="0" normalizeH="0" baseline="0" noProof="0" dirty="0"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marR="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defRPr/>
            </a:pPr>
            <a:endParaRPr kumimoji="0" lang="zh-CN" altLang="en-US" sz="2000" kern="1200" cap="none" spc="0" normalizeH="0" baseline="0" noProof="0" dirty="0"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2000" kern="1200" cap="none" spc="0" normalizeH="0" baseline="0" noProof="0" dirty="0">
                <a:latin typeface="+mn-lt"/>
                <a:ea typeface="+mn-ea"/>
                <a:cs typeface="+mn-cs"/>
                <a:sym typeface="Arial" panose="020B0604020202020204" pitchFamily="34" charset="0"/>
              </a:rPr>
              <a:t>附件大小确保小于</a:t>
            </a:r>
            <a:r>
              <a:rPr kumimoji="0" lang="en-US" altLang="zh-CN" sz="2000" kern="1200" cap="none" spc="0" normalizeH="0" baseline="0" noProof="0" dirty="0">
                <a:latin typeface="+mn-lt"/>
                <a:ea typeface="+mn-ea"/>
                <a:cs typeface="+mn-cs"/>
                <a:sym typeface="Arial" panose="020B0604020202020204" pitchFamily="34" charset="0"/>
              </a:rPr>
              <a:t>5M</a:t>
            </a:r>
            <a:endParaRPr kumimoji="0" lang="zh-CN" altLang="en-US" sz="2000" kern="1200" cap="none" spc="0" normalizeH="0" baseline="0" noProof="0" dirty="0"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zh-CN" altLang="en-US" sz="2000" kern="1200" cap="none" spc="0" normalizeH="0" baseline="0" noProof="0" dirty="0">
              <a:latin typeface="+mn-lt"/>
              <a:ea typeface="+mn-ea"/>
              <a:cs typeface="+mn-cs"/>
              <a:sym typeface="Arial" panose="020B0604020202020204" pitchFamily="34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361690" y="632460"/>
            <a:ext cx="5440680" cy="3799205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lIns="91436" tIns="45718" rIns="91436" bIns="45718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noProof="0" dirty="0">
                <a:ln>
                  <a:noFill/>
                </a:ln>
                <a:effectLst/>
                <a:uLnTx/>
                <a:uFillTx/>
                <a:sym typeface="+mn-ea"/>
              </a:rPr>
              <a:t>差旅单报销单填报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E6001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15376" y="587823"/>
            <a:ext cx="2414426" cy="3888333"/>
          </a:xfrm>
          <a:prstGeom prst="rect">
            <a:avLst/>
          </a:prstGeom>
        </p:spPr>
        <p:txBody>
          <a:bodyPr lIns="91436" tIns="45718" rIns="91436" bIns="45718"/>
          <a:lstStyle/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Ø"/>
              <a:defRPr/>
            </a:pPr>
            <a:r>
              <a:rPr kumimoji="0" lang="zh-CN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</a:rPr>
              <a:t>附件上传</a:t>
            </a:r>
            <a:endParaRPr kumimoji="0" lang="zh-CN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marR="0" lvl="1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2000" kern="1200" cap="none" spc="0" normalizeH="0" baseline="0" noProof="0" dirty="0">
                <a:latin typeface="+mn-lt"/>
                <a:ea typeface="+mn-ea"/>
                <a:cs typeface="+mn-cs"/>
              </a:rPr>
              <a:t>上传成功后会提示</a:t>
            </a:r>
            <a:r>
              <a:rPr kumimoji="0" lang="en-US" altLang="zh-CN" sz="2000" kern="1200" cap="none" spc="0" normalizeH="0" baseline="0" noProof="0" dirty="0">
                <a:latin typeface="+mn-lt"/>
                <a:ea typeface="+mn-ea"/>
                <a:cs typeface="+mn-cs"/>
              </a:rPr>
              <a:t>1</a:t>
            </a:r>
            <a:endParaRPr kumimoji="0" lang="en-US" altLang="zh-CN" sz="20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defRPr/>
            </a:pPr>
            <a:endParaRPr kumimoji="0" lang="en-US" altLang="zh-CN" sz="20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2000" kern="1200" cap="none" spc="0" normalizeH="0" baseline="0" noProof="0" dirty="0">
                <a:latin typeface="+mn-lt"/>
                <a:ea typeface="+mn-ea"/>
                <a:cs typeface="+mn-cs"/>
              </a:rPr>
              <a:t>所有附件上传完成后点击</a:t>
            </a:r>
            <a:r>
              <a:rPr kumimoji="0" lang="en-US" altLang="zh-CN" sz="2000" kern="1200" cap="none" spc="0" normalizeH="0" baseline="0" noProof="0" dirty="0">
                <a:latin typeface="+mn-lt"/>
                <a:ea typeface="+mn-ea"/>
                <a:cs typeface="+mn-cs"/>
              </a:rPr>
              <a:t>2</a:t>
            </a:r>
            <a:endParaRPr kumimoji="0" lang="en-US" altLang="zh-CN" sz="2000" kern="1200" cap="none" spc="0" normalizeH="0" baseline="0" noProof="0" dirty="0">
              <a:latin typeface="+mn-lt"/>
              <a:ea typeface="+mn-ea"/>
              <a:cs typeface="+mn-cs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411220" y="624205"/>
            <a:ext cx="5536565" cy="3895725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5265" y="179388"/>
            <a:ext cx="8229600" cy="418058"/>
          </a:xfrm>
        </p:spPr>
        <p:txBody>
          <a:bodyPr lIns="91436" tIns="45718" rIns="91436" bIns="45718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noProof="0" dirty="0">
                <a:ln>
                  <a:noFill/>
                </a:ln>
                <a:effectLst/>
                <a:uLnTx/>
                <a:uFillTx/>
                <a:sym typeface="+mn-ea"/>
              </a:rPr>
              <a:t>差旅单报销单填报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E6001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15376" y="597348"/>
            <a:ext cx="2414426" cy="3888333"/>
          </a:xfrm>
          <a:prstGeom prst="rect">
            <a:avLst/>
          </a:prstGeom>
        </p:spPr>
        <p:txBody>
          <a:bodyPr lIns="91436" tIns="45718" rIns="91436" bIns="45718"/>
          <a:lstStyle/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Ø"/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3200" kern="1200" cap="none" spc="0" normalizeH="0" baseline="0" noProof="0" dirty="0">
                <a:latin typeface="+mn-lt"/>
                <a:ea typeface="+mn-ea"/>
                <a:cs typeface="+mn-cs"/>
              </a:rPr>
              <a:t>依次点击</a:t>
            </a:r>
            <a:endParaRPr kumimoji="0" lang="zh-CN" altLang="en-US" sz="32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altLang="zh-CN" sz="3200" kern="1200" cap="none" spc="0" normalizeH="0" baseline="0" noProof="0" dirty="0">
                <a:latin typeface="+mn-lt"/>
                <a:ea typeface="+mn-ea"/>
                <a:cs typeface="+mn-cs"/>
              </a:rPr>
              <a:t>1</a:t>
            </a:r>
            <a:r>
              <a:rPr kumimoji="0" lang="zh-CN" altLang="en-US" sz="3200" kern="1200" cap="none" spc="0" normalizeH="0" baseline="0" noProof="0" dirty="0">
                <a:latin typeface="+mn-lt"/>
                <a:ea typeface="+mn-ea"/>
                <a:cs typeface="+mn-cs"/>
              </a:rPr>
              <a:t>保存</a:t>
            </a:r>
            <a:endParaRPr kumimoji="0" lang="zh-CN" altLang="en-US" sz="32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altLang="zh-CN" sz="3200" kern="1200" cap="none" spc="0" normalizeH="0" baseline="0" noProof="0" dirty="0">
                <a:latin typeface="+mn-lt"/>
                <a:ea typeface="+mn-ea"/>
                <a:cs typeface="+mn-cs"/>
              </a:rPr>
              <a:t>2</a:t>
            </a:r>
            <a:r>
              <a:rPr kumimoji="0" lang="zh-CN" altLang="en-US" sz="3200" kern="1200" cap="none" spc="0" normalizeH="0" baseline="0" noProof="0" dirty="0">
                <a:latin typeface="+mn-lt"/>
                <a:ea typeface="+mn-ea"/>
                <a:cs typeface="+mn-cs"/>
              </a:rPr>
              <a:t>送审</a:t>
            </a:r>
            <a:endParaRPr kumimoji="0" lang="zh-CN" altLang="en-US" sz="32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zh-CN" altLang="en-US" sz="32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defRPr/>
            </a:pPr>
            <a:endParaRPr kumimoji="0" lang="zh-CN" altLang="en-US" sz="3200" kern="1200" cap="none" spc="0" normalizeH="0" baseline="0" noProof="0" dirty="0">
              <a:latin typeface="+mn-lt"/>
              <a:ea typeface="+mn-ea"/>
              <a:cs typeface="+mn-cs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39365" y="889000"/>
            <a:ext cx="5905500" cy="359664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lIns="91436" tIns="45718" rIns="91436" bIns="45718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noProof="0" dirty="0">
                <a:ln>
                  <a:noFill/>
                </a:ln>
                <a:effectLst/>
                <a:uLnTx/>
                <a:uFillTx/>
                <a:sym typeface="+mn-ea"/>
              </a:rPr>
              <a:t>差旅单报销单填报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E6001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15376" y="587823"/>
            <a:ext cx="2414426" cy="3888333"/>
          </a:xfrm>
          <a:prstGeom prst="rect">
            <a:avLst/>
          </a:prstGeom>
        </p:spPr>
        <p:txBody>
          <a:bodyPr lIns="91436" tIns="45718" rIns="91436" bIns="45718"/>
          <a:lstStyle/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Ø"/>
              <a:defRPr/>
            </a:pPr>
            <a:r>
              <a:rPr kumimoji="0" lang="zh-CN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</a:rPr>
              <a:t>流程查看</a:t>
            </a:r>
            <a:endParaRPr kumimoji="0" lang="zh-CN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Ø"/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2000" kern="1200" cap="none" spc="0" normalizeH="0" baseline="0" noProof="0" dirty="0">
                <a:latin typeface="+mn-lt"/>
                <a:ea typeface="+mn-ea"/>
                <a:cs typeface="+mn-cs"/>
              </a:rPr>
              <a:t>点击审核流程可以查看单据需要经历的审核流程</a:t>
            </a:r>
            <a:endParaRPr kumimoji="0" lang="zh-CN" altLang="en-US" sz="2000" kern="1200" cap="none" spc="0" normalizeH="0" baseline="0" noProof="0" dirty="0">
              <a:latin typeface="+mn-lt"/>
              <a:ea typeface="+mn-ea"/>
              <a:cs typeface="+mn-cs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747010" y="597535"/>
            <a:ext cx="6089015" cy="365696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6"/>
          <p:cNvSpPr txBox="1"/>
          <p:nvPr/>
        </p:nvSpPr>
        <p:spPr>
          <a:xfrm>
            <a:off x="250825" y="555625"/>
            <a:ext cx="8642350" cy="4305300"/>
          </a:xfrm>
          <a:prstGeom prst="rect">
            <a:avLst/>
          </a:prstGeom>
        </p:spPr>
        <p:txBody>
          <a:bodyPr lIns="91436" tIns="45718" rIns="91436" bIns="45718"/>
          <a:lstStyle/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Pct val="90000"/>
              <a:buFontTx/>
              <a:buBlip>
                <a:blip r:embed="rId1"/>
              </a:buBlip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1.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登录网上报销系统</a:t>
            </a: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342900" marR="0" indent="-342900" defTabSz="914400" fontAlgn="auto"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zh-CN" altLang="en-US" sz="3200" kern="1200" cap="none" spc="0" normalizeH="0" baseline="0" noProof="0" dirty="0">
              <a:latin typeface="+mn-lt"/>
              <a:ea typeface="+mn-ea"/>
              <a:cs typeface="+mn-cs"/>
            </a:endParaRPr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228600" y="179388"/>
            <a:ext cx="8229600" cy="418058"/>
          </a:xfrm>
        </p:spPr>
        <p:txBody>
          <a:bodyPr lIns="91436" tIns="45718" rIns="91436" bIns="45718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E6001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差旅单报销单填报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E6001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014095"/>
            <a:ext cx="3695065" cy="270827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7920" y="1014095"/>
            <a:ext cx="3244850" cy="276733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612140" y="3895090"/>
            <a:ext cx="616585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1.</a:t>
            </a:r>
            <a:r>
              <a:rPr lang="zh-CN" altLang="en-US"/>
              <a:t>通过</a:t>
            </a:r>
            <a:r>
              <a:rPr lang="en-US" altLang="zh-CN"/>
              <a:t>GRP-U8</a:t>
            </a:r>
            <a:r>
              <a:rPr lang="zh-CN" altLang="en-US"/>
              <a:t>大众版软件双击进入登录界面</a:t>
            </a:r>
            <a:endParaRPr lang="zh-CN" altLang="en-US"/>
          </a:p>
          <a:p>
            <a:r>
              <a:rPr lang="en-US" altLang="zh-CN"/>
              <a:t>2.</a:t>
            </a:r>
            <a:r>
              <a:rPr lang="zh-CN" altLang="en-US"/>
              <a:t>输入自己的工号以及密码和验证码登录系统</a:t>
            </a:r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lIns="91436" tIns="45718" rIns="91436" bIns="45718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noProof="0" dirty="0">
                <a:ln>
                  <a:noFill/>
                </a:ln>
                <a:effectLst/>
                <a:uLnTx/>
                <a:uFillTx/>
                <a:sym typeface="+mn-ea"/>
              </a:rPr>
              <a:t>差旅单报销单填报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E6001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15376" y="587823"/>
            <a:ext cx="2414426" cy="3888333"/>
          </a:xfrm>
          <a:prstGeom prst="rect">
            <a:avLst/>
          </a:prstGeom>
        </p:spPr>
        <p:txBody>
          <a:bodyPr lIns="91436" tIns="45718" rIns="91436" bIns="45718"/>
          <a:lstStyle/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Blip>
                <a:blip r:embed="rId1"/>
              </a:buBlip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</a:rPr>
              <a:t>流程查看</a:t>
            </a:r>
            <a:endParaRPr kumimoji="0" lang="en-US" altLang="zh-CN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Ø"/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r>
              <a:rPr kumimoji="0" lang="zh-CN" altLang="en-US" sz="2000" kern="1200" cap="none" spc="0" normalizeH="0" baseline="0" noProof="0" dirty="0">
                <a:latin typeface="+mn-lt"/>
                <a:ea typeface="+mn-ea"/>
                <a:cs typeface="+mn-cs"/>
              </a:rPr>
              <a:t>审核状态可以查看该节点是否审核</a:t>
            </a:r>
            <a:endParaRPr kumimoji="0" lang="zh-CN" altLang="en-US" sz="2000" kern="1200" cap="none" spc="0" normalizeH="0" baseline="0" noProof="0" dirty="0">
              <a:latin typeface="+mn-lt"/>
              <a:ea typeface="+mn-ea"/>
              <a:cs typeface="+mn-cs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8515" y="655320"/>
            <a:ext cx="5334000" cy="383286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lIns="91436" tIns="45718" rIns="91436" bIns="45718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E6001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单据明细动向查询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E6001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15376" y="587823"/>
            <a:ext cx="2414426" cy="3888333"/>
          </a:xfrm>
          <a:prstGeom prst="rect">
            <a:avLst/>
          </a:prstGeom>
        </p:spPr>
        <p:txBody>
          <a:bodyPr lIns="91436" tIns="45718" rIns="91436" bIns="45718"/>
          <a:lstStyle/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Ø"/>
              <a:defRPr/>
            </a:pPr>
            <a:r>
              <a:rPr kumimoji="0" lang="zh-CN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</a:rPr>
              <a:t>单据查询</a:t>
            </a:r>
            <a:endParaRPr kumimoji="0" lang="zh-CN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Ø"/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r>
              <a:rPr kumimoji="0" lang="zh-CN" altLang="en-US" sz="3200" kern="1200" cap="none" spc="0" normalizeH="0" baseline="0" noProof="0" dirty="0">
                <a:latin typeface="+mn-lt"/>
                <a:ea typeface="+mn-ea"/>
                <a:cs typeface="+mn-cs"/>
              </a:rPr>
              <a:t>点击单据查询可以查看已提交单据的审核进度及历史单据</a:t>
            </a:r>
            <a:endParaRPr kumimoji="0" lang="zh-CN" altLang="en-US" sz="3200" kern="1200" cap="none" spc="0" normalizeH="0" baseline="0" noProof="0" dirty="0">
              <a:latin typeface="+mn-lt"/>
              <a:ea typeface="+mn-ea"/>
              <a:cs typeface="+mn-cs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15640" y="696595"/>
            <a:ext cx="5242560" cy="31623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lIns="91436" tIns="45718" rIns="91436" bIns="45718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E6001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单据明细动向查询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E6001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15376" y="587823"/>
            <a:ext cx="2414426" cy="3888333"/>
          </a:xfrm>
          <a:prstGeom prst="rect">
            <a:avLst/>
          </a:prstGeom>
        </p:spPr>
        <p:txBody>
          <a:bodyPr lIns="91436" tIns="45718" rIns="91436" bIns="45718"/>
          <a:lstStyle/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Ø"/>
              <a:defRPr/>
            </a:pPr>
            <a:r>
              <a:rPr kumimoji="0" lang="zh-CN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</a:rPr>
              <a:t>单据查询</a:t>
            </a:r>
            <a:endParaRPr kumimoji="0" lang="zh-CN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Ø"/>
              <a:defRPr/>
            </a:pP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marR="0" lvl="1" indent="-28575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Ø"/>
              <a:defRPr/>
            </a:pPr>
            <a:r>
              <a:rPr kumimoji="0" lang="zh-CN" altLang="en-US" sz="2000" kern="1200" cap="none" spc="0" normalizeH="0" baseline="0" noProof="0" dirty="0">
                <a:latin typeface="+mn-lt"/>
                <a:ea typeface="+mn-ea"/>
                <a:cs typeface="+mn-cs"/>
              </a:rPr>
              <a:t>设置查询日期范围</a:t>
            </a:r>
            <a:endParaRPr kumimoji="0" lang="zh-CN" altLang="en-US" sz="20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285750" marR="0" lvl="1" indent="-28575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Ø"/>
              <a:defRPr/>
            </a:pPr>
            <a:endParaRPr kumimoji="0" lang="zh-CN" altLang="en-US" sz="20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285750" marR="0" lvl="1" indent="-28575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Ø"/>
              <a:defRPr/>
            </a:pPr>
            <a:r>
              <a:rPr kumimoji="0" lang="zh-CN" altLang="en-US" sz="2000" kern="1200" cap="none" spc="0" normalizeH="0" baseline="0" noProof="0" dirty="0">
                <a:latin typeface="+mn-lt"/>
                <a:ea typeface="+mn-ea"/>
                <a:cs typeface="+mn-cs"/>
              </a:rPr>
              <a:t>点击查询按钮</a:t>
            </a:r>
            <a:endParaRPr kumimoji="0" lang="zh-CN" altLang="en-US" sz="2000" kern="1200" cap="none" spc="0" normalizeH="0" baseline="0" noProof="0" dirty="0">
              <a:latin typeface="+mn-lt"/>
              <a:ea typeface="+mn-ea"/>
              <a:cs typeface="+mn-cs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74290" y="1317625"/>
            <a:ext cx="6504305" cy="259334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lIns="91436" tIns="45718" rIns="91436" bIns="45718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E6001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单据明细动向查询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E6001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15376" y="587823"/>
            <a:ext cx="2414426" cy="3888333"/>
          </a:xfrm>
          <a:prstGeom prst="rect">
            <a:avLst/>
          </a:prstGeom>
        </p:spPr>
        <p:txBody>
          <a:bodyPr lIns="91436" tIns="45718" rIns="91436" bIns="45718"/>
          <a:lstStyle/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Ø"/>
              <a:defRPr/>
            </a:pPr>
            <a:r>
              <a:rPr kumimoji="0" lang="zh-CN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</a:rPr>
              <a:t>单据查询</a:t>
            </a:r>
            <a:endParaRPr kumimoji="0" lang="zh-CN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Ø"/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marR="0" lvl="1" indent="-28575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Ø"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左下方有单据状态页签请根据实际情况进行页签切换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053840" y="738505"/>
            <a:ext cx="4404360" cy="333756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lIns="91436" tIns="45718" rIns="91436" bIns="45718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E6001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单据明细动向查询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E6001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28600" y="627380"/>
            <a:ext cx="2646680" cy="3888105"/>
          </a:xfrm>
          <a:prstGeom prst="rect">
            <a:avLst/>
          </a:prstGeom>
        </p:spPr>
        <p:txBody>
          <a:bodyPr lIns="91436" tIns="45718" rIns="91436" bIns="45718"/>
          <a:lstStyle/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Ø"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审核流程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lvl="1" indent="-28575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SzPct val="90000"/>
              <a:buFont typeface="Wingdings" panose="05000000000000000000" pitchFamily="2" charset="2"/>
              <a:buChar char="Ø"/>
              <a:defRPr/>
            </a:pPr>
            <a:r>
              <a:rPr kumimoji="0" lang="en-US" altLang="zh-CN" sz="2400" kern="1200" cap="none" spc="0" normalizeH="0" baseline="0" noProof="0" dirty="0">
                <a:latin typeface="+mn-lt"/>
                <a:ea typeface="+mn-ea"/>
                <a:cs typeface="+mn-cs"/>
              </a:rPr>
              <a:t>1</a:t>
            </a:r>
            <a:r>
              <a:rPr kumimoji="0" lang="zh-CN" altLang="en-US" sz="2400" kern="1200" cap="none" spc="0" normalizeH="0" baseline="0" noProof="0" dirty="0">
                <a:latin typeface="+mn-lt"/>
                <a:ea typeface="+mn-ea"/>
                <a:cs typeface="+mn-cs"/>
              </a:rPr>
              <a:t>选中想要查询动向的单据（蓝底即为选中状态）</a:t>
            </a:r>
            <a:endParaRPr kumimoji="0" lang="zh-CN" altLang="en-US" sz="24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285750" lvl="1" indent="-28575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SzPct val="90000"/>
              <a:buFont typeface="Wingdings" panose="05000000000000000000" pitchFamily="2" charset="2"/>
              <a:buChar char="Ø"/>
              <a:defRPr/>
            </a:pPr>
            <a:endParaRPr kumimoji="0" lang="zh-CN" altLang="en-US" sz="24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285750" lvl="1" indent="-28575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SzPct val="90000"/>
              <a:buFont typeface="Wingdings" panose="05000000000000000000" pitchFamily="2" charset="2"/>
              <a:buChar char="Ø"/>
              <a:defRPr/>
            </a:pPr>
            <a:r>
              <a:rPr kumimoji="0" lang="en-US" altLang="zh-CN" sz="2400" kern="1200" cap="none" spc="0" normalizeH="0" baseline="0" noProof="0" dirty="0">
                <a:latin typeface="+mn-lt"/>
                <a:ea typeface="+mn-ea"/>
                <a:cs typeface="+mn-cs"/>
              </a:rPr>
              <a:t>2</a:t>
            </a:r>
            <a:r>
              <a:rPr kumimoji="0" lang="zh-CN" altLang="en-US" sz="2400" kern="1200" cap="none" spc="0" normalizeH="0" baseline="0" noProof="0" dirty="0">
                <a:latin typeface="+mn-lt"/>
                <a:ea typeface="+mn-ea"/>
                <a:cs typeface="+mn-cs"/>
              </a:rPr>
              <a:t>点击审核流程即可查看单据审核进度</a:t>
            </a:r>
            <a:endParaRPr kumimoji="0" lang="zh-CN" altLang="en-US" sz="2400" kern="1200" cap="none" spc="0" normalizeH="0" baseline="0" noProof="0" dirty="0">
              <a:latin typeface="+mn-lt"/>
              <a:ea typeface="+mn-ea"/>
              <a:cs typeface="+mn-cs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053715" y="814705"/>
            <a:ext cx="5821680" cy="382524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lIns="91436" tIns="45718" rIns="91436" bIns="45718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E6001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单据打印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E6001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69920" y="826770"/>
            <a:ext cx="5288280" cy="3489960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lIns="91436" tIns="45718" rIns="91436" bIns="45718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E6001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单据打印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E6001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15376" y="587823"/>
            <a:ext cx="2414426" cy="3888333"/>
          </a:xfrm>
          <a:prstGeom prst="rect">
            <a:avLst/>
          </a:prstGeom>
        </p:spPr>
        <p:txBody>
          <a:bodyPr lIns="91436" tIns="45718" rIns="91436" bIns="45718"/>
          <a:lstStyle/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Ø"/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2400" kern="1200" cap="none" spc="0" normalizeH="0" baseline="0" noProof="0" dirty="0">
                <a:latin typeface="+mn-lt"/>
                <a:ea typeface="+mn-ea"/>
                <a:cs typeface="+mn-cs"/>
              </a:rPr>
              <a:t>先选中要打印的单据，再点击上方的打印</a:t>
            </a:r>
            <a:endParaRPr kumimoji="0" lang="zh-CN" altLang="en-US" sz="24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defRPr/>
            </a:pPr>
            <a:r>
              <a:rPr kumimoji="0" lang="zh-CN" altLang="en-US" sz="2400" kern="1200" cap="none" spc="0" normalizeH="0" baseline="0" noProof="0" dirty="0">
                <a:latin typeface="+mn-lt"/>
                <a:ea typeface="+mn-ea"/>
                <a:cs typeface="+mn-cs"/>
              </a:rPr>
              <a:t>（审核完成的单据才能进行打印）</a:t>
            </a:r>
            <a:endParaRPr kumimoji="0" lang="zh-CN" altLang="en-US" sz="2400" kern="1200" cap="none" spc="0" normalizeH="0" baseline="0" noProof="0" dirty="0">
              <a:latin typeface="+mn-lt"/>
              <a:ea typeface="+mn-ea"/>
              <a:cs typeface="+mn-cs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705100" y="1076325"/>
            <a:ext cx="6438900" cy="3399790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lIns="91436" tIns="45718" rIns="91436" bIns="45718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noProof="0" dirty="0">
                <a:ln>
                  <a:noFill/>
                </a:ln>
                <a:effectLst/>
                <a:uLnTx/>
                <a:uFillTx/>
                <a:sym typeface="+mn-ea"/>
              </a:rPr>
              <a:t>单据打印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E6001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15376" y="587823"/>
            <a:ext cx="2414426" cy="3888333"/>
          </a:xfrm>
          <a:prstGeom prst="rect">
            <a:avLst/>
          </a:prstGeom>
        </p:spPr>
        <p:txBody>
          <a:bodyPr lIns="91436" tIns="45718" rIns="91436" bIns="45718"/>
          <a:lstStyle/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Blip>
                <a:blip r:embed="rId1"/>
              </a:buBlip>
              <a:defRPr/>
            </a:pPr>
            <a:r>
              <a:rPr kumimoji="0" lang="zh-CN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</a:rPr>
              <a:t>在弹出的预览页面单击该图标进行打印机属性编辑</a:t>
            </a:r>
            <a:endParaRPr kumimoji="0" lang="zh-CN" sz="1400" kern="1200" cap="none" spc="0" normalizeH="0" baseline="0" noProof="0" dirty="0">
              <a:latin typeface="+mn-lt"/>
              <a:ea typeface="+mn-ea"/>
              <a:cs typeface="+mn-cs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7220" y="1102995"/>
            <a:ext cx="5927090" cy="3654425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lIns="91436" tIns="45718" rIns="91436" bIns="45718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E6001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单据打印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E6001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28600" y="597535"/>
            <a:ext cx="3866515" cy="3888105"/>
          </a:xfrm>
          <a:prstGeom prst="rect">
            <a:avLst/>
          </a:prstGeom>
        </p:spPr>
        <p:txBody>
          <a:bodyPr lIns="91436" tIns="45718" rIns="91436" bIns="45718"/>
          <a:lstStyle/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Blip>
                <a:blip r:embed="rId1"/>
              </a:buBlip>
              <a:defRPr/>
            </a:pPr>
            <a:r>
              <a:rPr kumimoji="0" lang="zh-CN" altLang="en-US" sz="1800" kern="1200" cap="none" spc="0" normalizeH="0" baseline="0" noProof="0" dirty="0">
                <a:latin typeface="+mn-lt"/>
                <a:ea typeface="+mn-ea"/>
                <a:cs typeface="+mn-cs"/>
              </a:rPr>
              <a:t>打印属性编辑完成后点击确定即可</a:t>
            </a:r>
            <a:endParaRPr kumimoji="0" lang="zh-CN" altLang="en-US" sz="18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Blip>
                <a:blip r:embed="rId1"/>
              </a:buBlip>
              <a:defRPr/>
            </a:pPr>
            <a:endParaRPr kumimoji="0" lang="zh-CN" altLang="en-US" sz="18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Blip>
                <a:blip r:embed="rId1"/>
              </a:buBlip>
              <a:defRPr/>
            </a:pPr>
            <a:r>
              <a:rPr kumimoji="0" lang="zh-CN" altLang="en-US" sz="1800" kern="1200" cap="none" spc="0" normalizeH="0" baseline="0" noProof="0" dirty="0">
                <a:latin typeface="+mn-lt"/>
                <a:ea typeface="+mn-ea"/>
                <a:cs typeface="+mn-cs"/>
              </a:rPr>
              <a:t>打印完成后将打印出来的单据连同纸质附件一并交于计财处</a:t>
            </a:r>
            <a:endParaRPr kumimoji="0" lang="zh-CN" altLang="en-US" sz="1800" kern="1200" cap="none" spc="0" normalizeH="0" baseline="0" noProof="0" dirty="0">
              <a:latin typeface="+mn-lt"/>
              <a:ea typeface="+mn-ea"/>
              <a:cs typeface="+mn-cs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6280" y="1152525"/>
            <a:ext cx="4053840" cy="306324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lIns="91436" tIns="45718" rIns="91436" bIns="45718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noProof="0" dirty="0">
                <a:ln>
                  <a:noFill/>
                </a:ln>
                <a:effectLst/>
                <a:uLnTx/>
                <a:uFillTx/>
                <a:sym typeface="+mn-ea"/>
              </a:rPr>
              <a:t>差旅单报销单填报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E6001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15375" y="587823"/>
            <a:ext cx="2664991" cy="3888333"/>
          </a:xfrm>
          <a:prstGeom prst="rect">
            <a:avLst/>
          </a:prstGeom>
        </p:spPr>
        <p:txBody>
          <a:bodyPr lIns="91436" tIns="45718" rIns="91436" bIns="45718"/>
          <a:lstStyle/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Blip>
                <a:blip r:embed="rId1"/>
              </a:buBlip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</a:rPr>
              <a:t>选择网上报销模块</a:t>
            </a:r>
            <a:endParaRPr kumimoji="0" lang="en-US" altLang="zh-CN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Blip>
                <a:blip r:embed="rId1"/>
              </a:buBlip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defRPr/>
            </a:pPr>
            <a:r>
              <a:rPr kumimoji="0" lang="zh-CN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将鼠标移动至标红绿色区域</a:t>
            </a:r>
            <a:endParaRPr kumimoji="0" lang="zh-CN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defRPr/>
            </a:pPr>
            <a:r>
              <a:rPr kumimoji="0" lang="zh-CN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会显示网上报销系统具体模块，根据实际业务需求点击具体模块进行操作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Blip>
                <a:blip r:embed="rId1"/>
              </a:buBlip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Blip>
                <a:blip r:embed="rId1"/>
              </a:buBlip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Blip>
                <a:blip r:embed="rId1"/>
              </a:buBlip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Blip>
                <a:blip r:embed="rId1"/>
              </a:buBlip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Blip>
                <a:blip r:embed="rId1"/>
              </a:buBlip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None/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zh-CN" altLang="en-US" sz="2800" kern="1200" cap="none" spc="0" normalizeH="0" baseline="0" noProof="0" dirty="0"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zh-CN" altLang="en-US" sz="3200" kern="1200" cap="none" spc="0" normalizeH="0" baseline="0" noProof="0" dirty="0">
              <a:latin typeface="+mn-lt"/>
              <a:ea typeface="+mn-ea"/>
              <a:cs typeface="+mn-cs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3360" y="588010"/>
            <a:ext cx="5349240" cy="433578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lIns="91436" tIns="45718" rIns="91436" bIns="45718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noProof="0" dirty="0">
                <a:ln>
                  <a:noFill/>
                </a:ln>
                <a:effectLst/>
                <a:uLnTx/>
                <a:uFillTx/>
                <a:sym typeface="+mn-ea"/>
              </a:rPr>
              <a:t>差旅单报销单填报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E6001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15376" y="587823"/>
            <a:ext cx="2414426" cy="3888333"/>
          </a:xfrm>
          <a:prstGeom prst="rect">
            <a:avLst/>
          </a:prstGeom>
        </p:spPr>
        <p:txBody>
          <a:bodyPr lIns="91436" tIns="45718" rIns="91436" bIns="45718"/>
          <a:lstStyle/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Blip>
                <a:blip r:embed="rId1"/>
              </a:buBlip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鼠标点击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差旅费报销单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Blip>
                <a:blip r:embed="rId1"/>
              </a:buBlip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Blip>
                <a:blip r:embed="rId1"/>
              </a:buBlip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Blip>
                <a:blip r:embed="rId1"/>
              </a:buBlip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Blip>
                <a:blip r:embed="rId1"/>
              </a:buBlip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None/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zh-CN" altLang="en-US" sz="2800" kern="1200" cap="none" spc="0" normalizeH="0" baseline="0" noProof="0" dirty="0"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zh-CN" altLang="en-US" sz="3200" kern="1200" cap="none" spc="0" normalizeH="0" baseline="0" noProof="0" dirty="0">
              <a:latin typeface="+mn-lt"/>
              <a:ea typeface="+mn-ea"/>
              <a:cs typeface="+mn-cs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6025" y="588010"/>
            <a:ext cx="4244340" cy="277368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lIns="91436" tIns="45718" rIns="91436" bIns="45718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noProof="0" dirty="0">
                <a:ln>
                  <a:noFill/>
                </a:ln>
                <a:effectLst/>
                <a:uLnTx/>
                <a:uFillTx/>
                <a:sym typeface="+mn-ea"/>
              </a:rPr>
              <a:t>差旅单报销单填报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E6001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76946" y="812613"/>
            <a:ext cx="2414426" cy="3888333"/>
          </a:xfrm>
          <a:prstGeom prst="rect">
            <a:avLst/>
          </a:prstGeom>
        </p:spPr>
        <p:txBody>
          <a:bodyPr lIns="91436" tIns="45718" rIns="91436" bIns="45718"/>
          <a:lstStyle/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Blip>
                <a:blip r:embed="rId1"/>
              </a:buBlip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附件数：本次报销的纸质附件张数</a:t>
            </a:r>
            <a:endParaRPr kumimoji="0" lang="en-US" altLang="zh-CN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Ø"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出差事由：用简洁语句描述本次出差</a:t>
            </a:r>
            <a:endParaRPr kumimoji="0" lang="en-US" altLang="zh-CN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Blip>
                <a:blip r:embed="rId1"/>
              </a:buBlip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Blip>
                <a:blip r:embed="rId1"/>
              </a:buBlip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Blip>
                <a:blip r:embed="rId1"/>
              </a:buBlip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Blip>
                <a:blip r:embed="rId1"/>
              </a:buBlip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None/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zh-CN" altLang="en-US" sz="2800" kern="1200" cap="none" spc="0" normalizeH="0" baseline="0" noProof="0" dirty="0"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zh-CN" altLang="en-US" sz="3200" kern="1200" cap="none" spc="0" normalizeH="0" baseline="0" noProof="0" dirty="0">
              <a:latin typeface="+mn-lt"/>
              <a:ea typeface="+mn-ea"/>
              <a:cs typeface="+mn-cs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1095" y="1012825"/>
            <a:ext cx="6732905" cy="388112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lIns="91436" tIns="45718" rIns="91436" bIns="45718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noProof="0" dirty="0">
                <a:ln>
                  <a:noFill/>
                </a:ln>
                <a:effectLst/>
                <a:uLnTx/>
                <a:uFillTx/>
                <a:sym typeface="+mn-ea"/>
              </a:rPr>
              <a:t>差旅单报销单填报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E6001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15376" y="587823"/>
            <a:ext cx="2414426" cy="3888333"/>
          </a:xfrm>
          <a:prstGeom prst="rect">
            <a:avLst/>
          </a:prstGeom>
        </p:spPr>
        <p:txBody>
          <a:bodyPr lIns="91436" tIns="45718" rIns="91436" bIns="45718"/>
          <a:lstStyle/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Blip>
                <a:blip r:embed="rId1"/>
              </a:buBlip>
              <a:defRPr/>
            </a:pPr>
            <a:r>
              <a:rPr kumimoji="0" lang="zh-CN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</a:rPr>
              <a:t>出差类别选择</a:t>
            </a:r>
            <a:endParaRPr kumimoji="0" lang="zh-CN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Blip>
                <a:blip r:embed="rId1"/>
              </a:buBlip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依次点击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，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，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Blip>
                <a:blip r:embed="rId1"/>
              </a:buBlip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选择正确的</a:t>
            </a:r>
            <a:r>
              <a:rPr kumimoji="0" 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出差类别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Blip>
                <a:blip r:embed="rId1"/>
              </a:buBlip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None/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zh-CN" altLang="en-US" sz="2800" kern="1200" cap="none" spc="0" normalizeH="0" baseline="0" noProof="0" dirty="0"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zh-CN" altLang="en-US" sz="3200" kern="1200" cap="none" spc="0" normalizeH="0" baseline="0" noProof="0" dirty="0">
              <a:latin typeface="+mn-lt"/>
              <a:ea typeface="+mn-ea"/>
              <a:cs typeface="+mn-cs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1790" y="598805"/>
            <a:ext cx="6252210" cy="404304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lIns="91436" tIns="45718" rIns="91436" bIns="45718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noProof="0" dirty="0">
                <a:ln>
                  <a:noFill/>
                </a:ln>
                <a:effectLst/>
                <a:uLnTx/>
                <a:uFillTx/>
                <a:sym typeface="+mn-ea"/>
              </a:rPr>
              <a:t>差旅单报销单填报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E6001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85725" y="597535"/>
            <a:ext cx="2974975" cy="3888105"/>
          </a:xfrm>
          <a:prstGeom prst="rect">
            <a:avLst/>
          </a:prstGeom>
        </p:spPr>
        <p:txBody>
          <a:bodyPr lIns="91436" tIns="45718" rIns="91436" bIns="45718"/>
          <a:lstStyle/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Blip>
                <a:blip r:embed="rId1"/>
              </a:buBlip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选择起止时间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Blip>
                <a:blip r:embed="rId1"/>
              </a:buBlip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None/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zh-CN" altLang="en-US" sz="2800" kern="1200" cap="none" spc="0" normalizeH="0" baseline="0" noProof="0" dirty="0"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zh-CN" altLang="en-US" sz="3200" kern="1200" cap="none" spc="0" normalizeH="0" baseline="0" noProof="0" dirty="0">
              <a:latin typeface="+mn-lt"/>
              <a:ea typeface="+mn-ea"/>
              <a:cs typeface="+mn-cs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9855" y="850900"/>
            <a:ext cx="4538345" cy="328612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lIns="91436" tIns="45718" rIns="91436" bIns="45718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noProof="0" dirty="0">
                <a:ln>
                  <a:noFill/>
                </a:ln>
                <a:effectLst/>
                <a:uLnTx/>
                <a:uFillTx/>
                <a:sym typeface="+mn-ea"/>
              </a:rPr>
              <a:t>差旅单报销单填报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E6001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15376" y="587823"/>
            <a:ext cx="2414426" cy="3888333"/>
          </a:xfrm>
          <a:prstGeom prst="rect">
            <a:avLst/>
          </a:prstGeom>
        </p:spPr>
        <p:txBody>
          <a:bodyPr lIns="91436" tIns="45718" rIns="91436" bIns="45718"/>
          <a:lstStyle/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Ø"/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Blip>
                <a:blip r:embed="rId1"/>
              </a:buBlip>
              <a:defRPr/>
            </a:pPr>
            <a:r>
              <a:rPr kumimoji="0" 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起止地点选择</a:t>
            </a:r>
            <a:endParaRPr kumimoji="0" 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Blip>
                <a:blip r:embed="rId1"/>
              </a:buBlip>
              <a:defRPr/>
            </a:pPr>
            <a:endParaRPr kumimoji="0" lang="zh-CN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Blip>
                <a:blip r:embed="rId1"/>
              </a:buBlip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按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1,2,3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步骤选择起止地点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None/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zh-CN" altLang="en-US" sz="2800" kern="1200" cap="none" spc="0" normalizeH="0" baseline="0" noProof="0" dirty="0"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zh-CN" altLang="en-US" sz="3200" kern="1200" cap="none" spc="0" normalizeH="0" baseline="0" noProof="0" dirty="0">
              <a:latin typeface="+mn-lt"/>
              <a:ea typeface="+mn-ea"/>
              <a:cs typeface="+mn-cs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597535"/>
            <a:ext cx="4800600" cy="4089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0</TotalTime>
  <Words>1648</Words>
  <Application>WPS 演示</Application>
  <PresentationFormat>全屏显示(16:9)</PresentationFormat>
  <Paragraphs>352</Paragraphs>
  <Slides>38</Slides>
  <Notes>69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38</vt:i4>
      </vt:variant>
    </vt:vector>
  </HeadingPairs>
  <TitlesOfParts>
    <vt:vector size="46" baseType="lpstr">
      <vt:lpstr>Arial</vt:lpstr>
      <vt:lpstr>宋体</vt:lpstr>
      <vt:lpstr>Wingdings</vt:lpstr>
      <vt:lpstr>Calibri</vt:lpstr>
      <vt:lpstr>微软雅黑</vt:lpstr>
      <vt:lpstr>黑体</vt:lpstr>
      <vt:lpstr>Arial Unicode MS</vt:lpstr>
      <vt:lpstr>Office 主题</vt:lpstr>
      <vt:lpstr>PowerPoint 演示文稿</vt:lpstr>
      <vt:lpstr>PowerPoint 演示文稿</vt:lpstr>
      <vt:lpstr>费用报销单填报</vt:lpstr>
      <vt:lpstr>费用报销单填报</vt:lpstr>
      <vt:lpstr>费用报销单填报</vt:lpstr>
      <vt:lpstr>费用报销单填报</vt:lpstr>
      <vt:lpstr>费用报销单填报</vt:lpstr>
      <vt:lpstr>费用报销单填报</vt:lpstr>
      <vt:lpstr>费用报销单填报</vt:lpstr>
      <vt:lpstr>费用报销单填报</vt:lpstr>
      <vt:lpstr>费用报销单填报</vt:lpstr>
      <vt:lpstr>费用报销单填报</vt:lpstr>
      <vt:lpstr>费用报销单填报</vt:lpstr>
      <vt:lpstr>费用报销单填报</vt:lpstr>
      <vt:lpstr>差旅单报销单填报</vt:lpstr>
      <vt:lpstr>差旅单报销单填报</vt:lpstr>
      <vt:lpstr>差旅单报销单填报</vt:lpstr>
      <vt:lpstr>差旅单报销单填报</vt:lpstr>
      <vt:lpstr>差旅单报销单填报</vt:lpstr>
      <vt:lpstr>费用报销单填报</vt:lpstr>
      <vt:lpstr>差旅单报销单填报</vt:lpstr>
      <vt:lpstr>费用报销单填报</vt:lpstr>
      <vt:lpstr>费用报销单填报</vt:lpstr>
      <vt:lpstr>费用报销单填报</vt:lpstr>
      <vt:lpstr>费用报销单填报</vt:lpstr>
      <vt:lpstr>差旅单报销单填报</vt:lpstr>
      <vt:lpstr>费用报销单填报</vt:lpstr>
      <vt:lpstr>费用报销单填报</vt:lpstr>
      <vt:lpstr>费用报销单填报</vt:lpstr>
      <vt:lpstr>费用报销单填报</vt:lpstr>
      <vt:lpstr>单据明细动向查询</vt:lpstr>
      <vt:lpstr>单据明细动向查询</vt:lpstr>
      <vt:lpstr>单据明细动向查询</vt:lpstr>
      <vt:lpstr>单据明细动向查询</vt:lpstr>
      <vt:lpstr>单据打印</vt:lpstr>
      <vt:lpstr>单据打印</vt:lpstr>
      <vt:lpstr>单据打印</vt:lpstr>
      <vt:lpstr>单据打印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fr</cp:lastModifiedBy>
  <cp:revision>392</cp:revision>
  <dcterms:created xsi:type="dcterms:W3CDTF">2013-11-25T09:14:00Z</dcterms:created>
  <dcterms:modified xsi:type="dcterms:W3CDTF">2020-10-26T16:09:21Z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2052-11.1.0.10069</vt:lpwstr>
  </property>
</Properties>
</file>