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  <p:sldId id="269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323" r:id="rId29"/>
    <p:sldId id="324" r:id="rId30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930" lvl="1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3130" lvl="2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330" lvl="3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530" lvl="4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127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1E2E"/>
    <a:srgbClr val="6F6F6F"/>
    <a:srgbClr val="5A5A5A"/>
    <a:srgbClr val="E00000"/>
    <a:srgbClr val="404040"/>
    <a:srgbClr val="DDDDDD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/>
    <p:restoredTop sz="88483"/>
  </p:normalViewPr>
  <p:slideViewPr>
    <p:cSldViewPr showGuides="1">
      <p:cViewPr varScale="1">
        <p:scale>
          <a:sx n="101" d="100"/>
          <a:sy n="101" d="100"/>
        </p:scale>
        <p:origin x="970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88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35573C8-EB6D-44CE-B44C-48DC40A2D72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5930" marR="0" lvl="1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3130" marR="0" lvl="2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0330" marR="0" lvl="3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7530" marR="0" lvl="4" indent="0" algn="l" defTabSz="91313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930"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130"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0"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30" algn="l" defTabSz="91313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593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后面会详细介绍票据的录入方式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04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打开浏览器输入访问地址： </a:t>
            </a:r>
            <a:r>
              <a:rPr lang="en-US" altLang="zh-CN" dirty="0"/>
              <a:t>http://222.209.200.170:8188/login?rev=1600508922125       </a:t>
            </a:r>
            <a:r>
              <a:rPr lang="zh-CN" altLang="en-US" dirty="0"/>
              <a:t>进入网上报销业务登录界面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在登录界面输入账号、密码和验证码后点击登录。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账号：统一下发；密码：统一下发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第一次登录系统，会有弹窗提示</a:t>
            </a:r>
            <a:r>
              <a:rPr lang="zh-CN" altLang="en-US" sz="1200" dirty="0">
                <a:latin typeface="+mn-ea"/>
                <a:ea typeface="+mn-ea"/>
              </a:rPr>
              <a:t>请点击提示框中的</a:t>
            </a:r>
            <a:r>
              <a:rPr lang="en-US" altLang="zh-CN" sz="1200" dirty="0">
                <a:latin typeface="+mn-ea"/>
                <a:ea typeface="+mn-ea"/>
              </a:rPr>
              <a:t>【</a:t>
            </a:r>
            <a:r>
              <a:rPr lang="zh-CN" altLang="en-US" sz="1200" dirty="0">
                <a:latin typeface="+mn-ea"/>
                <a:ea typeface="+mn-ea"/>
              </a:rPr>
              <a:t>个人往上报销</a:t>
            </a:r>
            <a:r>
              <a:rPr lang="en-US" altLang="zh-CN" sz="1200" dirty="0">
                <a:latin typeface="+mn-ea"/>
                <a:ea typeface="+mn-ea"/>
              </a:rPr>
              <a:t>】</a:t>
            </a:r>
            <a:r>
              <a:rPr lang="zh-CN" altLang="en-US" sz="1200" dirty="0">
                <a:latin typeface="+mn-ea"/>
                <a:ea typeface="+mn-ea"/>
              </a:rPr>
              <a:t>。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系统管理：主要用于设置整体界面样式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基础数据：主要是查看自己录入的电子票据信息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网上报销：主要的业务填报都在这里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其他薪资：劳务费不同于其他业务报销，劳务费的报销单据在这里查询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系统管理：主要用于设置整体界面样式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基础数据：主要是查看自己录入的电子票据信息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网上报销：主要的业务填报都在这里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4.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其他薪资：劳务费不同于其他业务报销，劳务费的报销单据在这里查询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:\公司项目\2014项目\用友\股份\产业互联网PPT\存图\3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2" descr="政务业务品牌线版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61263" y="214313"/>
            <a:ext cx="1368425" cy="285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公司项目\2014项目\用友\股份\产业互联网PPT\存图\2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292475"/>
            <a:ext cx="9144000" cy="1851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2" descr="政务业务品牌线版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61263" y="214313"/>
            <a:ext cx="1368425" cy="285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公司项目\2014项目\用友\股份\产业互联网PPT\存图\2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292475"/>
            <a:ext cx="9144000" cy="1851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图片 2" descr="政务业务品牌线版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61263" y="214313"/>
            <a:ext cx="1368425" cy="285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28600" y="179388"/>
            <a:ext cx="8229600" cy="418058"/>
          </a:xfrm>
          <a:prstGeom prst="rect">
            <a:avLst/>
          </a:prstGeom>
        </p:spPr>
        <p:txBody>
          <a:bodyPr lIns="91436" tIns="45718" rIns="91436" bIns="45718"/>
          <a:lstStyle>
            <a:lvl1pPr algn="l">
              <a:defRPr sz="2000">
                <a:solidFill>
                  <a:srgbClr val="E6001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:\公司项目\2014项目\用友\股份\产业互联网PPT\存图\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Picture 2" descr="F:\公司项目\2014项目\用友\股份\产业互联网PPT\存图\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36825" y="1552575"/>
            <a:ext cx="4092575" cy="638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1630" indent="-341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44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73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30" indent="-2273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30" indent="-2273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6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7.png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8.png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9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5.png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2.png"/><Relationship Id="rId1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3.png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3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4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5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3203575" y="1492250"/>
            <a:ext cx="4608830" cy="1229360"/>
          </a:xfrm>
          <a:prstGeom prst="rect">
            <a:avLst/>
          </a:prstGeom>
        </p:spPr>
        <p:txBody>
          <a:bodyPr lIns="91436" tIns="45718" rIns="91436" bIns="45718"/>
          <a:lstStyle>
            <a:lvl1pPr algn="r">
              <a:defRPr sz="2800">
                <a:solidFill>
                  <a:srgbClr val="E6001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/>
              <a:t>网上报销系统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培训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8" name="标题 1"/>
          <p:cNvSpPr txBox="1"/>
          <p:nvPr/>
        </p:nvSpPr>
        <p:spPr>
          <a:xfrm>
            <a:off x="5564188" y="3355975"/>
            <a:ext cx="2536825" cy="962025"/>
          </a:xfrm>
          <a:prstGeom prst="rect">
            <a:avLst/>
          </a:prstGeom>
        </p:spPr>
        <p:txBody>
          <a:bodyPr lIns="91436" tIns="45718" rIns="91436" bIns="45718"/>
          <a:lstStyle>
            <a:lvl1pPr algn="r">
              <a:defRPr sz="2800">
                <a:solidFill>
                  <a:srgbClr val="E6001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r>
              <a:rPr lang="zh-CN" altLang="en-US" sz="1400" dirty="0"/>
              <a:t>四川朗遵科技有限公司</a:t>
            </a:r>
            <a:endParaRPr lang="en-US" altLang="zh-CN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页签切换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点击用款明细页签进行明细页签切换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220" y="875030"/>
            <a:ext cx="6621780" cy="37566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报销明细填写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如图填写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部分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点击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处按钮填写指标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480" y="690245"/>
            <a:ext cx="4998720" cy="33832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默认显示填报人所在部门经费，如需使用其他部门经费请联系其他部门负责人进行授权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蓝底即为选中状态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选中状态下，点击右下方确定进行指标选择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597535"/>
            <a:ext cx="6591300" cy="41224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附件数录入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录入本条报销记录涉及的附件张数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030" y="1076960"/>
            <a:ext cx="6236970" cy="371919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附件上传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点击附件进行附件上传操作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88080" y="814070"/>
            <a:ext cx="4770120" cy="34366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265" y="588010"/>
            <a:ext cx="304546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附件上传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点击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1</a:t>
            </a: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弹出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2</a:t>
            </a: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在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2</a:t>
            </a: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里选择本次要上传的附件文件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请提前将附件手机拍照图片上传至电脑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附件大小确保小于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5M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61690" y="632460"/>
            <a:ext cx="5440680" cy="379920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附件上传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上传成功后会提示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</a:rPr>
              <a:t>1</a:t>
            </a: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所有附件上传完成后点击</a:t>
            </a:r>
            <a:r>
              <a:rPr kumimoji="0" lang="en-US" altLang="zh-CN" sz="2000" kern="1200" cap="none" spc="0" normalizeH="0" baseline="0" noProof="0" dirty="0">
                <a:latin typeface="+mn-lt"/>
                <a:ea typeface="+mn-ea"/>
                <a:cs typeface="+mn-cs"/>
              </a:rPr>
              <a:t>2</a:t>
            </a:r>
            <a:endParaRPr kumimoji="0" lang="en-US" altLang="zh-CN" sz="20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1220" y="624205"/>
            <a:ext cx="5536565" cy="38957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5265" y="179388"/>
            <a:ext cx="8229600" cy="418058"/>
          </a:xfrm>
        </p:spPr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97348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kern="1200" cap="none" spc="0" normalizeH="0" baseline="0" noProof="0" dirty="0">
                <a:latin typeface="+mn-lt"/>
                <a:ea typeface="+mn-ea"/>
                <a:cs typeface="+mn-cs"/>
              </a:rPr>
              <a:t>依次点击</a:t>
            </a: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kern="1200" cap="none" spc="0" normalizeH="0" baseline="0" noProof="0" dirty="0"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3200" kern="1200" cap="none" spc="0" normalizeH="0" baseline="0" noProof="0" dirty="0">
                <a:latin typeface="+mn-lt"/>
                <a:ea typeface="+mn-ea"/>
                <a:cs typeface="+mn-cs"/>
              </a:rPr>
              <a:t>保存</a:t>
            </a: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kern="1200" cap="none" spc="0" normalizeH="0" baseline="0" noProof="0" dirty="0"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3200" kern="1200" cap="none" spc="0" normalizeH="0" baseline="0" noProof="0" dirty="0">
                <a:latin typeface="+mn-lt"/>
                <a:ea typeface="+mn-ea"/>
                <a:cs typeface="+mn-cs"/>
              </a:rPr>
              <a:t>送审</a:t>
            </a: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9535" y="1156335"/>
            <a:ext cx="6462395" cy="346773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流程查看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点击审核流程可以查看单据需要经历的审核流程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64765" y="939165"/>
            <a:ext cx="6579235" cy="360108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流程查看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审核状态可以查看该节点是否审核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515" y="655320"/>
            <a:ext cx="5334000" cy="38328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9"/>
          <p:cNvGrpSpPr/>
          <p:nvPr/>
        </p:nvGrpSpPr>
        <p:grpSpPr>
          <a:xfrm>
            <a:off x="1509713" y="741363"/>
            <a:ext cx="5905500" cy="685800"/>
            <a:chOff x="1619250" y="1391445"/>
            <a:chExt cx="5905500" cy="685006"/>
          </a:xfrm>
        </p:grpSpPr>
        <p:sp>
          <p:nvSpPr>
            <p:cNvPr id="7" name="剪去对角的矩形 6"/>
            <p:cNvSpPr/>
            <p:nvPr/>
          </p:nvSpPr>
          <p:spPr bwMode="auto">
            <a:xfrm>
              <a:off x="1619250" y="1524641"/>
              <a:ext cx="5905500" cy="551810"/>
            </a:xfrm>
            <a:prstGeom prst="snip2DiagRect">
              <a:avLst/>
            </a:prstGeom>
            <a:gradFill>
              <a:gsLst>
                <a:gs pos="0">
                  <a:schemeClr val="bg1">
                    <a:lumMod val="85000"/>
                    <a:alpha val="5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  <a:alpha val="5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标题 1"/>
            <p:cNvSpPr txBox="1"/>
            <p:nvPr/>
          </p:nvSpPr>
          <p:spPr bwMode="auto">
            <a:xfrm>
              <a:off x="2959100" y="1557622"/>
              <a:ext cx="4392295" cy="518829"/>
            </a:xfrm>
            <a:prstGeom prst="rect">
              <a:avLst/>
            </a:prstGeom>
          </p:spPr>
          <p:txBody>
            <a:bodyPr/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ct val="0"/>
                </a:spcBef>
                <a:buFontTx/>
                <a:buBlip>
                  <a:blip r:embed="rId1"/>
                </a:buBlip>
                <a:defRPr sz="1800" b="1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10000"/>
                <a:buFontTx/>
                <a:buNone/>
                <a:defRPr/>
              </a:pPr>
              <a:r>
                <a:rPr kumimoji="0" 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rPr>
                <a:t>费用报销单填报</a:t>
              </a: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</p:txBody>
        </p:sp>
        <p:sp>
          <p:nvSpPr>
            <p:cNvPr id="9" name="圆角矩形 8"/>
            <p:cNvSpPr/>
            <p:nvPr/>
          </p:nvSpPr>
          <p:spPr bwMode="auto">
            <a:xfrm>
              <a:off x="2051050" y="1391445"/>
              <a:ext cx="504825" cy="336160"/>
            </a:xfrm>
            <a:prstGeom prst="roundRect">
              <a:avLst>
                <a:gd name="adj" fmla="val 721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381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600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01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6387" name="组合 18"/>
          <p:cNvGrpSpPr/>
          <p:nvPr/>
        </p:nvGrpSpPr>
        <p:grpSpPr>
          <a:xfrm>
            <a:off x="1509713" y="1635125"/>
            <a:ext cx="5905500" cy="684210"/>
            <a:chOff x="1619250" y="2515395"/>
            <a:chExt cx="5905500" cy="685003"/>
          </a:xfrm>
        </p:grpSpPr>
        <p:sp>
          <p:nvSpPr>
            <p:cNvPr id="11" name="剪去对角的矩形 10"/>
            <p:cNvSpPr/>
            <p:nvPr/>
          </p:nvSpPr>
          <p:spPr bwMode="auto">
            <a:xfrm>
              <a:off x="1619250" y="2648897"/>
              <a:ext cx="5905500" cy="551501"/>
            </a:xfrm>
            <a:prstGeom prst="snip2DiagRect">
              <a:avLst/>
            </a:prstGeom>
            <a:gradFill>
              <a:gsLst>
                <a:gs pos="0">
                  <a:schemeClr val="bg1">
                    <a:lumMod val="85000"/>
                    <a:alpha val="5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  <a:alpha val="5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标题 1"/>
            <p:cNvSpPr txBox="1"/>
            <p:nvPr/>
          </p:nvSpPr>
          <p:spPr bwMode="auto">
            <a:xfrm>
              <a:off x="2959100" y="2671150"/>
              <a:ext cx="4392295" cy="476802"/>
            </a:xfrm>
            <a:prstGeom prst="rect">
              <a:avLst/>
            </a:prstGeom>
          </p:spPr>
          <p:txBody>
            <a:bodyPr/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ct val="0"/>
                </a:spcBef>
                <a:buFontTx/>
                <a:buBlip>
                  <a:blip r:embed="rId1"/>
                </a:buBlip>
                <a:defRPr sz="1800" b="1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10000"/>
                <a:buFontTx/>
                <a:buNone/>
                <a:defRPr/>
              </a:pPr>
              <a:r>
                <a:rPr lang="zh-CN" b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sym typeface="+mn-ea"/>
                </a:rPr>
                <a:t>单据明细动向查询</a:t>
              </a:r>
              <a:endParaRPr kumimoji="0" 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10000"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</p:txBody>
        </p:sp>
        <p:sp>
          <p:nvSpPr>
            <p:cNvPr id="13" name="圆角矩形 12"/>
            <p:cNvSpPr/>
            <p:nvPr/>
          </p:nvSpPr>
          <p:spPr bwMode="auto">
            <a:xfrm>
              <a:off x="2051050" y="2515395"/>
              <a:ext cx="504825" cy="336940"/>
            </a:xfrm>
            <a:prstGeom prst="roundRect">
              <a:avLst>
                <a:gd name="adj" fmla="val 721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381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600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02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6388" name="组合 17"/>
          <p:cNvGrpSpPr/>
          <p:nvPr/>
        </p:nvGrpSpPr>
        <p:grpSpPr>
          <a:xfrm>
            <a:off x="1509713" y="2571750"/>
            <a:ext cx="5905500" cy="685800"/>
            <a:chOff x="1619250" y="3639345"/>
            <a:chExt cx="5905500" cy="685006"/>
          </a:xfrm>
        </p:grpSpPr>
        <p:sp>
          <p:nvSpPr>
            <p:cNvPr id="15" name="剪去对角的矩形 14"/>
            <p:cNvSpPr/>
            <p:nvPr/>
          </p:nvSpPr>
          <p:spPr bwMode="auto">
            <a:xfrm>
              <a:off x="1619250" y="3772541"/>
              <a:ext cx="5905500" cy="551810"/>
            </a:xfrm>
            <a:prstGeom prst="snip2DiagRect">
              <a:avLst/>
            </a:prstGeom>
            <a:gradFill>
              <a:gsLst>
                <a:gs pos="0">
                  <a:schemeClr val="bg1">
                    <a:lumMod val="85000"/>
                    <a:alpha val="5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  <a:alpha val="5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标题 1"/>
            <p:cNvSpPr txBox="1"/>
            <p:nvPr/>
          </p:nvSpPr>
          <p:spPr bwMode="auto">
            <a:xfrm>
              <a:off x="2959100" y="3786812"/>
              <a:ext cx="4392612" cy="390073"/>
            </a:xfrm>
            <a:prstGeom prst="rect">
              <a:avLst/>
            </a:prstGeom>
          </p:spPr>
          <p:txBody>
            <a:bodyPr/>
            <a:lstStyle>
              <a:lvl1pPr marL="285750" indent="-285750" algn="l" defTabSz="914400" rtl="0" eaLnBrk="1" latinLnBrk="0" hangingPunct="1">
                <a:lnSpc>
                  <a:spcPct val="150000"/>
                </a:lnSpc>
                <a:spcBef>
                  <a:spcPct val="0"/>
                </a:spcBef>
                <a:buFontTx/>
                <a:buBlip>
                  <a:blip r:embed="rId1"/>
                </a:buBlip>
                <a:defRPr sz="1800" b="1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10000"/>
                <a:buFontTx/>
                <a:buNone/>
                <a:defRPr/>
              </a:pPr>
              <a:r>
                <a:rPr lang="zh-CN" b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sym typeface="+mn-ea"/>
                </a:rPr>
                <a:t>单据打印</a:t>
              </a:r>
              <a:endPara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endParaRPr>
            </a:p>
          </p:txBody>
        </p:sp>
        <p:sp>
          <p:nvSpPr>
            <p:cNvPr id="17" name="圆角矩形 16"/>
            <p:cNvSpPr/>
            <p:nvPr/>
          </p:nvSpPr>
          <p:spPr bwMode="auto">
            <a:xfrm>
              <a:off x="2051050" y="3639345"/>
              <a:ext cx="504825" cy="336160"/>
            </a:xfrm>
            <a:prstGeom prst="roundRect">
              <a:avLst>
                <a:gd name="adj" fmla="val 721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381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E600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03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单据明细动向查询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单据查询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3200" kern="1200" cap="none" spc="0" normalizeH="0" baseline="0" noProof="0" dirty="0">
                <a:latin typeface="+mn-lt"/>
                <a:ea typeface="+mn-ea"/>
                <a:cs typeface="+mn-cs"/>
              </a:rPr>
              <a:t>点击单据查询可以查看已提交单据的审核进度及历史单据</a:t>
            </a: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15640" y="696595"/>
            <a:ext cx="5242560" cy="31623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单据明细动向查询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单据查询</a:t>
            </a:r>
            <a:endParaRPr kumimoji="0" 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设置查询日期范围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000" kern="1200" cap="none" spc="0" normalizeH="0" baseline="0" noProof="0" dirty="0">
                <a:latin typeface="+mn-lt"/>
                <a:ea typeface="+mn-ea"/>
                <a:cs typeface="+mn-cs"/>
              </a:rPr>
              <a:t>点击查询按钮</a:t>
            </a:r>
            <a:endParaRPr kumimoji="0" lang="zh-CN" altLang="en-US" sz="20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4290" y="1317625"/>
            <a:ext cx="6504305" cy="259334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单据明细动向查询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单据查询</a:t>
            </a:r>
            <a:endParaRPr kumimoji="0" 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左下方有单据状态页签请根据实际情况进行页签切换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53840" y="738505"/>
            <a:ext cx="4404360" cy="333756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单据明细动向查询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627380"/>
            <a:ext cx="2646680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审核流程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400" kern="1200" cap="none" spc="0" normalizeH="0" baseline="0" noProof="0" dirty="0"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400" kern="1200" cap="none" spc="0" normalizeH="0" baseline="0" noProof="0" dirty="0">
                <a:latin typeface="+mn-lt"/>
                <a:ea typeface="+mn-ea"/>
                <a:cs typeface="+mn-cs"/>
              </a:rPr>
              <a:t>选中想要查询动向的单据（蓝底即为选中状态）</a:t>
            </a: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2857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Ø"/>
              <a:defRPr/>
            </a:pP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285750" lvl="1" indent="-28575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en-US" altLang="zh-CN" sz="2400" kern="1200" cap="none" spc="0" normalizeH="0" baseline="0" noProof="0" dirty="0"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400" kern="1200" cap="none" spc="0" normalizeH="0" baseline="0" noProof="0" dirty="0">
                <a:latin typeface="+mn-lt"/>
                <a:ea typeface="+mn-ea"/>
                <a:cs typeface="+mn-cs"/>
              </a:rPr>
              <a:t>点击审核流程即可查看单据审核进度</a:t>
            </a: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53715" y="814705"/>
            <a:ext cx="5821680" cy="382524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单据打印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9920" y="826770"/>
            <a:ext cx="5288280" cy="348996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单据打印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kern="1200" cap="none" spc="0" normalizeH="0" baseline="0" noProof="0" dirty="0">
                <a:latin typeface="+mn-lt"/>
                <a:ea typeface="+mn-ea"/>
                <a:cs typeface="+mn-cs"/>
              </a:rPr>
              <a:t>先选中要打印的单据，再点击上方的打印</a:t>
            </a: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defRPr/>
            </a:pPr>
            <a:r>
              <a:rPr kumimoji="0" lang="zh-CN" altLang="en-US" sz="2400" kern="1200" cap="none" spc="0" normalizeH="0" baseline="0" noProof="0" dirty="0">
                <a:latin typeface="+mn-lt"/>
                <a:ea typeface="+mn-ea"/>
                <a:cs typeface="+mn-cs"/>
              </a:rPr>
              <a:t>（审核完成的单据才能进行打印）</a:t>
            </a:r>
            <a:endParaRPr kumimoji="0" lang="zh-CN" altLang="en-US" sz="24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5100" y="1076325"/>
            <a:ext cx="6438900" cy="339979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>
                <a:ln>
                  <a:noFill/>
                </a:ln>
                <a:effectLst/>
                <a:uLnTx/>
                <a:uFillTx/>
                <a:sym typeface="+mn-ea"/>
              </a:rPr>
              <a:t>单据打印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在弹出的预览页面单击该图标进行打印机属性编辑</a:t>
            </a:r>
            <a:endParaRPr kumimoji="0" lang="zh-CN" sz="14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220" y="1102995"/>
            <a:ext cx="5927090" cy="365442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单据打印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597535"/>
            <a:ext cx="3866515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</a:rPr>
              <a:t>打印属性编辑完成后点击确定即可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kern="1200" cap="none" spc="0" normalizeH="0" baseline="0" noProof="0" dirty="0">
                <a:latin typeface="+mn-lt"/>
                <a:ea typeface="+mn-ea"/>
                <a:cs typeface="+mn-cs"/>
              </a:rPr>
              <a:t>打印完成后将打印出来的单据连同纸质附件一并交于计财处</a:t>
            </a:r>
            <a:endParaRPr kumimoji="0" lang="zh-CN" altLang="en-US" sz="18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280" y="1152525"/>
            <a:ext cx="4053840" cy="3063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6"/>
          <p:cNvSpPr txBox="1"/>
          <p:nvPr/>
        </p:nvSpPr>
        <p:spPr>
          <a:xfrm>
            <a:off x="250825" y="555625"/>
            <a:ext cx="8642350" cy="4305300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90000"/>
              <a:buFontTx/>
              <a:buBlip>
                <a:blip r:embed="rId1"/>
              </a:buBlip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登录网上报销系统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342900" marR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28600" y="179388"/>
            <a:ext cx="8229600" cy="418058"/>
          </a:xfrm>
        </p:spPr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14095"/>
            <a:ext cx="3695065" cy="2708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920" y="1014095"/>
            <a:ext cx="3244850" cy="27673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2140" y="3895090"/>
            <a:ext cx="61658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通过</a:t>
            </a:r>
            <a:r>
              <a:rPr lang="en-US" altLang="zh-CN"/>
              <a:t>GRP-U8</a:t>
            </a:r>
            <a:r>
              <a:rPr lang="zh-CN" altLang="en-US"/>
              <a:t>大众版软件双击进入登录界面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输入自己的工号以及密码和验证码登录系统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5" y="587823"/>
            <a:ext cx="2664991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选择网上报销模块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将鼠标移动至标红绿色区域</a:t>
            </a:r>
            <a:endParaRPr kumimoji="0" lang="zh-CN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会显示网上报销系统具体模块，根据实际业务需求点击具体模块进行操作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360" y="588010"/>
            <a:ext cx="5349240" cy="43357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鼠标点击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费用报销单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335" y="761365"/>
            <a:ext cx="4730750" cy="3594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946" y="81261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打字输入摘要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535" y="948055"/>
            <a:ext cx="6447790" cy="31680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</a:rPr>
              <a:t>结算方式录入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依次点击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1,2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选择正确的结算方式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490" y="781685"/>
            <a:ext cx="5553710" cy="40824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5725" y="597535"/>
            <a:ext cx="2974975" cy="3888105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结算方式明细填报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收款人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单位：打字输入收款人姓名或者收款单位全称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开户银行：打字输入收款人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单位的收款开户银行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银行账号：手动输入收款人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收款单位银行账号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输入本次报销该收款人收款金额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本校教职工银行号码信息无需填写，选择后自动带出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040" y="913130"/>
            <a:ext cx="5090160" cy="37223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6001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费用报销单填报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E6001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5376" y="587823"/>
            <a:ext cx="2414426" cy="3888333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所有明细信息录入完毕后，确认无误点击右下方确定按钮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Blip>
                <a:blip r:embed="rId1"/>
              </a:buBlip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kern="1200" cap="none" spc="0" normalizeH="0" baseline="0" noProof="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42900" marR="0" indent="-342900" defTabSz="9144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665" y="742950"/>
            <a:ext cx="4960620" cy="3794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989</Words>
  <Application>WPS 演示</Application>
  <PresentationFormat>全屏显示(16:9)</PresentationFormat>
  <Paragraphs>244</Paragraphs>
  <Slides>27</Slides>
  <Notes>69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Office 主题</vt:lpstr>
      <vt:lpstr>PowerPoint 演示文稿</vt:lpstr>
      <vt:lpstr>PowerPoint 演示文稿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费用报销单填报</vt:lpstr>
      <vt:lpstr>单据明细动向查询</vt:lpstr>
      <vt:lpstr>单据明细动向查询</vt:lpstr>
      <vt:lpstr>单据明细动向查询</vt:lpstr>
      <vt:lpstr>单据明细动向查询</vt:lpstr>
      <vt:lpstr>单据打印</vt:lpstr>
      <vt:lpstr>单据打印</vt:lpstr>
      <vt:lpstr>单据打印</vt:lpstr>
      <vt:lpstr>单据打印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fr</cp:lastModifiedBy>
  <cp:revision>391</cp:revision>
  <dcterms:created xsi:type="dcterms:W3CDTF">2013-11-25T09:14:00Z</dcterms:created>
  <dcterms:modified xsi:type="dcterms:W3CDTF">2020-10-26T16:07:48Z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